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5" r:id="rId1"/>
  </p:sldMasterIdLst>
  <p:notesMasterIdLst>
    <p:notesMasterId r:id="rId17"/>
  </p:notesMasterIdLst>
  <p:sldIdLst>
    <p:sldId id="2745" r:id="rId2"/>
    <p:sldId id="2752" r:id="rId3"/>
    <p:sldId id="2801" r:id="rId4"/>
    <p:sldId id="2807" r:id="rId5"/>
    <p:sldId id="2802" r:id="rId6"/>
    <p:sldId id="2803" r:id="rId7"/>
    <p:sldId id="2810" r:id="rId8"/>
    <p:sldId id="2808" r:id="rId9"/>
    <p:sldId id="2809" r:id="rId10"/>
    <p:sldId id="2774" r:id="rId11"/>
    <p:sldId id="2804" r:id="rId12"/>
    <p:sldId id="2781" r:id="rId13"/>
    <p:sldId id="2805" r:id="rId14"/>
    <p:sldId id="2806" r:id="rId15"/>
    <p:sldId id="2780" r:id="rId16"/>
  </p:sldIdLst>
  <p:sldSz cx="12858750" cy="7232650"/>
  <p:notesSz cx="6858000" cy="9144000"/>
  <p:custDataLst>
    <p:tags r:id="rId1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73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12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CA8"/>
    <a:srgbClr val="03A9F0"/>
    <a:srgbClr val="BFBFBF"/>
    <a:srgbClr val="212E3C"/>
    <a:srgbClr val="FBBF09"/>
    <a:srgbClr val="EF4232"/>
    <a:srgbClr val="FFFFFF"/>
    <a:srgbClr val="57562F"/>
    <a:srgbClr val="FBCDBE"/>
    <a:srgbClr val="6B6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9275" autoAdjust="0"/>
  </p:normalViewPr>
  <p:slideViewPr>
    <p:cSldViewPr>
      <p:cViewPr>
        <p:scale>
          <a:sx n="70" d="100"/>
          <a:sy n="70" d="100"/>
        </p:scale>
        <p:origin x="-582" y="-36"/>
      </p:cViewPr>
      <p:guideLst>
        <p:guide orient="horz" pos="373"/>
        <p:guide orient="horz" pos="4183"/>
        <p:guide pos="4050"/>
        <p:guide pos="512"/>
        <p:guide pos="758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2021/6/6 Sunday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881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92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92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92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92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92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694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602292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602292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755921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755921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755921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755921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755921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75592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039" y="6703596"/>
            <a:ext cx="2893219" cy="386187"/>
          </a:xfrm>
          <a:prstGeom prst="rect">
            <a:avLst/>
          </a:prstGeom>
        </p:spPr>
        <p:txBody>
          <a:bodyPr/>
          <a:lstStyle/>
          <a:p>
            <a:fld id="{E3AD87B8-9A4B-45E2-BBE5-FB86ADE287A3}" type="datetimeFigureOut">
              <a:rPr lang="zh-CN" altLang="en-US" smtClean="0"/>
              <a:t>2021/6/6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461" y="6703596"/>
            <a:ext cx="4339828" cy="3861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492" y="6703596"/>
            <a:ext cx="2893219" cy="386187"/>
          </a:xfrm>
          <a:prstGeom prst="rect">
            <a:avLst/>
          </a:prstGeom>
        </p:spPr>
        <p:txBody>
          <a:bodyPr/>
          <a:lstStyle/>
          <a:p>
            <a:fld id="{37AAA611-6692-4583-86AB-5AB9B972BD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5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2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7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0" indent="-228620" algn="l" defTabSz="9144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5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9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33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71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09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4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86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2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7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14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53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91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2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67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0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47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50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51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tags" Target="../tags/tag13.xml"/><Relationship Id="rId16" Type="http://schemas.openxmlformats.org/officeDocument/2006/relationships/image" Target="../media/image31.png"/><Relationship Id="rId1" Type="http://schemas.openxmlformats.org/officeDocument/2006/relationships/tags" Target="../tags/tag1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7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3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/>
          </p:cNvSpPr>
          <p:nvPr/>
        </p:nvSpPr>
        <p:spPr bwMode="auto">
          <a:xfrm>
            <a:off x="354" y="6208613"/>
            <a:ext cx="12858044" cy="1024036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22566" y="5912104"/>
            <a:ext cx="12858044" cy="593017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83458" y="1348203"/>
            <a:ext cx="105759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FANG: Leveraging Social Context for Fake News Detection</a:t>
            </a:r>
          </a:p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Using Graph Representation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202" y="58247"/>
            <a:ext cx="132873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1088" y="2590640"/>
            <a:ext cx="9001000" cy="532453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US" altLang="zh-CN" sz="2000" i="1" dirty="0">
                <a:solidFill>
                  <a:srgbClr val="002060"/>
                </a:solidFill>
              </a:rPr>
              <a:t>Van-Hoang </a:t>
            </a:r>
            <a:r>
              <a:rPr lang="en-US" altLang="zh-CN" sz="2000" i="1" dirty="0" smtClean="0">
                <a:solidFill>
                  <a:srgbClr val="002060"/>
                </a:solidFill>
              </a:rPr>
              <a:t>Nguyen</a:t>
            </a:r>
          </a:p>
          <a:p>
            <a:pPr algn="ctr"/>
            <a:endParaRPr lang="en-US" altLang="zh-CN" sz="2000" i="1" dirty="0">
              <a:solidFill>
                <a:srgbClr val="002060"/>
              </a:solidFill>
            </a:endParaRPr>
          </a:p>
          <a:p>
            <a:pPr algn="ctr"/>
            <a:r>
              <a:rPr lang="en-US" altLang="zh-CN" sz="2000" i="1" dirty="0" smtClean="0">
                <a:solidFill>
                  <a:srgbClr val="002060"/>
                </a:solidFill>
              </a:rPr>
              <a:t>National </a:t>
            </a:r>
            <a:r>
              <a:rPr lang="en-US" altLang="zh-CN" sz="2000" i="1" dirty="0">
                <a:solidFill>
                  <a:srgbClr val="002060"/>
                </a:solidFill>
              </a:rPr>
              <a:t>University of Singapore</a:t>
            </a:r>
          </a:p>
          <a:p>
            <a:pPr algn="ctr"/>
            <a:r>
              <a:rPr lang="en-US" altLang="zh-CN" sz="2000" i="1" dirty="0" smtClean="0">
                <a:solidFill>
                  <a:srgbClr val="002060"/>
                </a:solidFill>
              </a:rPr>
              <a:t>Singapore</a:t>
            </a:r>
          </a:p>
          <a:p>
            <a:pPr algn="ctr"/>
            <a:endParaRPr lang="en-US" altLang="zh-CN" sz="2000" i="1" dirty="0">
              <a:solidFill>
                <a:srgbClr val="002060"/>
              </a:solidFill>
            </a:endParaRPr>
          </a:p>
          <a:p>
            <a:pPr algn="ctr"/>
            <a:endParaRPr lang="en-US" altLang="zh-CN" sz="2000" i="1" dirty="0">
              <a:solidFill>
                <a:srgbClr val="002060"/>
              </a:solidFill>
            </a:endParaRPr>
          </a:p>
          <a:p>
            <a:pPr algn="ctr"/>
            <a:r>
              <a:rPr lang="en-US" altLang="zh-CN" sz="2000" i="1" dirty="0" err="1">
                <a:solidFill>
                  <a:srgbClr val="002060"/>
                </a:solidFill>
              </a:rPr>
              <a:t>Kazunari</a:t>
            </a:r>
            <a:r>
              <a:rPr lang="en-US" altLang="zh-CN" sz="2000" i="1" dirty="0">
                <a:solidFill>
                  <a:srgbClr val="002060"/>
                </a:solidFill>
              </a:rPr>
              <a:t> </a:t>
            </a:r>
            <a:r>
              <a:rPr lang="en-US" altLang="zh-CN" sz="2000" i="1" dirty="0" smtClean="0">
                <a:solidFill>
                  <a:srgbClr val="002060"/>
                </a:solidFill>
              </a:rPr>
              <a:t>Sugiyama</a:t>
            </a:r>
          </a:p>
          <a:p>
            <a:pPr algn="ctr"/>
            <a:endParaRPr lang="en-US" altLang="zh-CN" sz="2000" i="1" dirty="0">
              <a:solidFill>
                <a:srgbClr val="002060"/>
              </a:solidFill>
            </a:endParaRPr>
          </a:p>
          <a:p>
            <a:pPr algn="ctr"/>
            <a:r>
              <a:rPr lang="en-US" altLang="zh-CN" sz="2000" i="1" dirty="0" smtClean="0">
                <a:solidFill>
                  <a:srgbClr val="002060"/>
                </a:solidFill>
              </a:rPr>
              <a:t>Kyoto </a:t>
            </a:r>
            <a:r>
              <a:rPr lang="en-US" altLang="zh-CN" sz="2000" i="1" dirty="0">
                <a:solidFill>
                  <a:srgbClr val="002060"/>
                </a:solidFill>
              </a:rPr>
              <a:t>University</a:t>
            </a:r>
          </a:p>
          <a:p>
            <a:pPr algn="ctr"/>
            <a:r>
              <a:rPr lang="en-US" altLang="zh-CN" sz="2000" i="1" dirty="0">
                <a:solidFill>
                  <a:srgbClr val="002060"/>
                </a:solidFill>
              </a:rPr>
              <a:t>Kyoto, </a:t>
            </a:r>
            <a:r>
              <a:rPr lang="en-US" altLang="zh-CN" sz="2000" i="1" dirty="0" smtClean="0">
                <a:solidFill>
                  <a:srgbClr val="002060"/>
                </a:solidFill>
              </a:rPr>
              <a:t>Japan</a:t>
            </a:r>
          </a:p>
          <a:p>
            <a:pPr algn="ctr"/>
            <a:endParaRPr lang="en-US" altLang="zh-CN" sz="2000" i="1" dirty="0">
              <a:solidFill>
                <a:srgbClr val="002060"/>
              </a:solidFill>
            </a:endParaRPr>
          </a:p>
          <a:p>
            <a:pPr algn="ctr"/>
            <a:endParaRPr lang="en-US" altLang="zh-CN" sz="2000" i="1" dirty="0" smtClean="0">
              <a:solidFill>
                <a:srgbClr val="002060"/>
              </a:solidFill>
            </a:endParaRPr>
          </a:p>
          <a:p>
            <a:pPr algn="ctr"/>
            <a:endParaRPr lang="en-US" altLang="zh-CN" sz="2000" i="1" dirty="0">
              <a:solidFill>
                <a:srgbClr val="002060"/>
              </a:solidFill>
            </a:endParaRPr>
          </a:p>
          <a:p>
            <a:pPr algn="ctr"/>
            <a:endParaRPr lang="en-US" altLang="zh-CN" sz="2000" i="1" dirty="0" smtClean="0">
              <a:solidFill>
                <a:srgbClr val="002060"/>
              </a:solidFill>
            </a:endParaRPr>
          </a:p>
          <a:p>
            <a:pPr algn="ctr"/>
            <a:endParaRPr lang="en-US" altLang="zh-CN" sz="2000" i="1" dirty="0">
              <a:solidFill>
                <a:srgbClr val="002060"/>
              </a:solidFill>
            </a:endParaRPr>
          </a:p>
          <a:p>
            <a:pPr algn="ctr"/>
            <a:endParaRPr lang="en-US" altLang="zh-CN" sz="2000" i="1" dirty="0" smtClean="0">
              <a:solidFill>
                <a:srgbClr val="002060"/>
              </a:solidFill>
            </a:endParaRPr>
          </a:p>
          <a:p>
            <a:pPr algn="ctr"/>
            <a:endParaRPr lang="en-US" altLang="zh-CN" sz="2000" i="1" dirty="0">
              <a:solidFill>
                <a:srgbClr val="002060"/>
              </a:solidFill>
            </a:endParaRPr>
          </a:p>
          <a:p>
            <a:pPr algn="ctr"/>
            <a:r>
              <a:rPr lang="en-US" altLang="zh-CN" sz="2000" i="1" dirty="0" err="1">
                <a:solidFill>
                  <a:srgbClr val="002060"/>
                </a:solidFill>
              </a:rPr>
              <a:t>Preslav</a:t>
            </a:r>
            <a:r>
              <a:rPr lang="en-US" altLang="zh-CN" sz="2000" i="1" dirty="0">
                <a:solidFill>
                  <a:srgbClr val="002060"/>
                </a:solidFill>
              </a:rPr>
              <a:t> </a:t>
            </a:r>
            <a:r>
              <a:rPr lang="en-US" altLang="zh-CN" sz="2000" i="1" dirty="0" err="1">
                <a:solidFill>
                  <a:srgbClr val="002060"/>
                </a:solidFill>
              </a:rPr>
              <a:t>Nakov</a:t>
            </a:r>
            <a:endParaRPr lang="en-US" altLang="zh-CN" sz="2000" i="1" dirty="0">
              <a:solidFill>
                <a:srgbClr val="002060"/>
              </a:solidFill>
            </a:endParaRPr>
          </a:p>
          <a:p>
            <a:pPr algn="ctr"/>
            <a:endParaRPr lang="en-US" altLang="zh-CN" sz="2000" i="1" dirty="0" smtClean="0">
              <a:solidFill>
                <a:srgbClr val="002060"/>
              </a:solidFill>
            </a:endParaRPr>
          </a:p>
          <a:p>
            <a:pPr algn="ctr"/>
            <a:r>
              <a:rPr lang="en-US" altLang="zh-CN" sz="2000" i="1" dirty="0" smtClean="0">
                <a:solidFill>
                  <a:srgbClr val="002060"/>
                </a:solidFill>
              </a:rPr>
              <a:t>Qatar </a:t>
            </a:r>
            <a:r>
              <a:rPr lang="en-US" altLang="zh-CN" sz="2000" i="1" dirty="0">
                <a:solidFill>
                  <a:srgbClr val="002060"/>
                </a:solidFill>
              </a:rPr>
              <a:t>Computing Research Institute, HBKU</a:t>
            </a:r>
          </a:p>
          <a:p>
            <a:pPr algn="ctr"/>
            <a:r>
              <a:rPr lang="en-US" altLang="zh-CN" sz="2000" i="1" dirty="0">
                <a:solidFill>
                  <a:srgbClr val="002060"/>
                </a:solidFill>
              </a:rPr>
              <a:t>Doha, </a:t>
            </a:r>
            <a:r>
              <a:rPr lang="en-US" altLang="zh-CN" sz="2000" i="1" dirty="0" smtClean="0">
                <a:solidFill>
                  <a:srgbClr val="002060"/>
                </a:solidFill>
              </a:rPr>
              <a:t>Qatar</a:t>
            </a:r>
          </a:p>
          <a:p>
            <a:pPr algn="ctr"/>
            <a:endParaRPr lang="en-US" altLang="zh-CN" sz="2000" i="1" dirty="0">
              <a:solidFill>
                <a:srgbClr val="002060"/>
              </a:solidFill>
            </a:endParaRPr>
          </a:p>
          <a:p>
            <a:pPr algn="ctr"/>
            <a:endParaRPr lang="en-US" altLang="zh-CN" sz="2000" i="1" dirty="0">
              <a:solidFill>
                <a:srgbClr val="002060"/>
              </a:solidFill>
            </a:endParaRPr>
          </a:p>
          <a:p>
            <a:pPr algn="ctr"/>
            <a:r>
              <a:rPr lang="en-US" altLang="zh-CN" sz="2000" i="1" dirty="0">
                <a:solidFill>
                  <a:srgbClr val="002060"/>
                </a:solidFill>
              </a:rPr>
              <a:t>Min-Yen </a:t>
            </a:r>
            <a:r>
              <a:rPr lang="en-US" altLang="zh-CN" sz="2000" i="1" dirty="0" err="1">
                <a:solidFill>
                  <a:srgbClr val="002060"/>
                </a:solidFill>
              </a:rPr>
              <a:t>Kan</a:t>
            </a:r>
            <a:endParaRPr lang="en-US" altLang="zh-CN" sz="2000" i="1" dirty="0">
              <a:solidFill>
                <a:srgbClr val="002060"/>
              </a:solidFill>
            </a:endParaRPr>
          </a:p>
          <a:p>
            <a:pPr algn="ctr"/>
            <a:endParaRPr lang="en-US" altLang="zh-CN" sz="2000" i="1" dirty="0" smtClean="0">
              <a:solidFill>
                <a:srgbClr val="002060"/>
              </a:solidFill>
            </a:endParaRPr>
          </a:p>
          <a:p>
            <a:pPr algn="ctr"/>
            <a:r>
              <a:rPr lang="en-US" altLang="zh-CN" sz="2000" i="1" dirty="0" smtClean="0">
                <a:solidFill>
                  <a:srgbClr val="002060"/>
                </a:solidFill>
              </a:rPr>
              <a:t>National </a:t>
            </a:r>
            <a:r>
              <a:rPr lang="en-US" altLang="zh-CN" sz="2000" i="1" dirty="0">
                <a:solidFill>
                  <a:srgbClr val="002060"/>
                </a:solidFill>
              </a:rPr>
              <a:t>University of Singapore</a:t>
            </a:r>
          </a:p>
          <a:p>
            <a:pPr algn="ctr"/>
            <a:r>
              <a:rPr lang="en-US" altLang="zh-CN" sz="2000" i="1" dirty="0" smtClean="0">
                <a:solidFill>
                  <a:srgbClr val="002060"/>
                </a:solidFill>
              </a:rPr>
              <a:t>Singapore</a:t>
            </a:r>
            <a:endParaRPr lang="en-US" altLang="zh-CN" sz="2000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59367" y="670567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陈卓敏</a:t>
            </a:r>
            <a:endParaRPr lang="en-US" altLang="zh-CN" sz="24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8076" y="6505121"/>
            <a:ext cx="684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CIKM ’20, October 19–23, 2020, Virtual Event, Ireland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7"/>
          <p:cNvSpPr txBox="1">
            <a:spLocks/>
          </p:cNvSpPr>
          <p:nvPr/>
        </p:nvSpPr>
        <p:spPr>
          <a:xfrm>
            <a:off x="3840125" y="2601093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9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8" name="任意多边形 37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任意多边形 38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724429" y="130188"/>
            <a:ext cx="12689722" cy="182819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 </a:t>
            </a: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Experiments</a:t>
            </a:r>
          </a:p>
          <a:p>
            <a:pPr algn="l"/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/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73" y="2062974"/>
            <a:ext cx="9818524" cy="209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3299" y="1071641"/>
            <a:ext cx="2063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Twitter </a:t>
            </a:r>
            <a:r>
              <a:rPr lang="zh-CN" altLang="en-US" sz="2400" dirty="0" smtClean="0"/>
              <a:t>数据集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5376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7"/>
          <p:cNvSpPr txBox="1">
            <a:spLocks/>
          </p:cNvSpPr>
          <p:nvPr/>
        </p:nvSpPr>
        <p:spPr>
          <a:xfrm>
            <a:off x="3840125" y="2601093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9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8" name="任意多边形 37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任意多边形 38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724429" y="130188"/>
            <a:ext cx="12689722" cy="182819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 </a:t>
            </a: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Experiments</a:t>
            </a:r>
          </a:p>
          <a:p>
            <a:pPr algn="l"/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/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146" y="880021"/>
            <a:ext cx="9084346" cy="277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806" y="3904357"/>
            <a:ext cx="983166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95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7"/>
          <p:cNvSpPr txBox="1">
            <a:spLocks/>
          </p:cNvSpPr>
          <p:nvPr/>
        </p:nvSpPr>
        <p:spPr>
          <a:xfrm>
            <a:off x="3840125" y="2601093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9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8" name="任意多边形 37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任意多边形 38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757211" y="99916"/>
            <a:ext cx="3067050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 </a:t>
            </a: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Discussion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927" y="808013"/>
            <a:ext cx="7560840" cy="627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36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7"/>
          <p:cNvSpPr txBox="1">
            <a:spLocks/>
          </p:cNvSpPr>
          <p:nvPr/>
        </p:nvSpPr>
        <p:spPr>
          <a:xfrm>
            <a:off x="3840125" y="2601093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9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8" name="任意多边形 37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任意多边形 38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757211" y="99916"/>
            <a:ext cx="3067050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 </a:t>
            </a: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Discussion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8" y="1240061"/>
            <a:ext cx="12570142" cy="398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65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7"/>
          <p:cNvSpPr txBox="1">
            <a:spLocks/>
          </p:cNvSpPr>
          <p:nvPr/>
        </p:nvSpPr>
        <p:spPr>
          <a:xfrm>
            <a:off x="3840125" y="2601093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9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8" name="任意多边形 37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任意多边形 38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757211" y="99916"/>
            <a:ext cx="3067050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 </a:t>
            </a: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Discussion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1" y="863898"/>
            <a:ext cx="6427787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23" y="3256285"/>
            <a:ext cx="6353084" cy="383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00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4681087" y="2670274"/>
            <a:ext cx="32805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6600" b="1" cap="all" dirty="0" smtClean="0">
                <a:solidFill>
                  <a:schemeClr val="accent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T H A N K S</a:t>
            </a:r>
            <a:endParaRPr lang="zh-CN" altLang="en-US" sz="6600" b="1" cap="all" dirty="0">
              <a:solidFill>
                <a:schemeClr val="accent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54" y="6064597"/>
            <a:ext cx="12858044" cy="1168052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0" y="5848573"/>
            <a:ext cx="12858044" cy="593017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0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任意多边形 31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735710" y="140732"/>
            <a:ext cx="3067050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 Introduction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34" y="1096045"/>
            <a:ext cx="1257141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539" y="5632549"/>
            <a:ext cx="12185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Previous work proposed partial representations of social context with (</a:t>
            </a:r>
            <a:r>
              <a:rPr lang="en-US" altLang="zh-CN" sz="2400" dirty="0" err="1"/>
              <a:t>i</a:t>
            </a:r>
            <a:r>
              <a:rPr lang="en-US" altLang="zh-CN" sz="2400" dirty="0"/>
              <a:t>) news, sources and users as major entities, and (ii) stances, friendship, and publication as </a:t>
            </a:r>
            <a:r>
              <a:rPr lang="en-US" altLang="zh-CN" sz="2400" dirty="0" smtClean="0"/>
              <a:t>major interactions .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5319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任意多边形 31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735710" y="140732"/>
            <a:ext cx="3067050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 Introduction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75" y="880021"/>
            <a:ext cx="6264696" cy="465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34542" y="5890738"/>
            <a:ext cx="6840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Propose </a:t>
            </a:r>
            <a:r>
              <a:rPr lang="en-US" altLang="zh-CN" sz="2400" dirty="0"/>
              <a:t>the Factual News Graph (FANG</a:t>
            </a:r>
            <a:r>
              <a:rPr lang="en-US" altLang="zh-CN" sz="2400" dirty="0" smtClean="0"/>
              <a:t>)</a:t>
            </a:r>
          </a:p>
          <a:p>
            <a:r>
              <a:rPr lang="en-US" altLang="zh-CN" sz="2400" dirty="0" smtClean="0"/>
              <a:t>Captures </a:t>
            </a:r>
            <a:r>
              <a:rPr lang="en-US" altLang="zh-CN" sz="2400" dirty="0"/>
              <a:t>social structure and engagement </a:t>
            </a:r>
            <a:r>
              <a:rPr lang="en-US" altLang="zh-CN" sz="2400" dirty="0" smtClean="0"/>
              <a:t>patterns</a:t>
            </a:r>
          </a:p>
          <a:p>
            <a:r>
              <a:rPr lang="en-US" altLang="zh-CN" sz="2400" dirty="0" smtClean="0"/>
              <a:t>Improve </a:t>
            </a:r>
            <a:r>
              <a:rPr lang="en-US" altLang="zh-CN" sz="2400" dirty="0"/>
              <a:t>representation </a:t>
            </a:r>
            <a:r>
              <a:rPr lang="en-US" altLang="zh-CN" sz="2400" dirty="0" smtClean="0"/>
              <a:t>quality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2922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3"/>
          <p:cNvSpPr txBox="1">
            <a:spLocks/>
          </p:cNvSpPr>
          <p:nvPr/>
        </p:nvSpPr>
        <p:spPr>
          <a:xfrm>
            <a:off x="6342831" y="2593110"/>
            <a:ext cx="214802" cy="2515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24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7669494" y="4163290"/>
            <a:ext cx="214802" cy="2515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24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6277828" y="5287839"/>
            <a:ext cx="214802" cy="2515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24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66" name="Freeform 138"/>
          <p:cNvSpPr>
            <a:spLocks noEditPoints="1"/>
          </p:cNvSpPr>
          <p:nvPr/>
        </p:nvSpPr>
        <p:spPr bwMode="auto">
          <a:xfrm>
            <a:off x="7349191" y="3026255"/>
            <a:ext cx="374399" cy="290898"/>
          </a:xfrm>
          <a:custGeom>
            <a:avLst/>
            <a:gdLst/>
            <a:ahLst/>
            <a:cxnLst>
              <a:cxn ang="0">
                <a:pos x="50" y="40"/>
              </a:cxn>
              <a:cxn ang="0">
                <a:pos x="40" y="50"/>
              </a:cxn>
              <a:cxn ang="0">
                <a:pos x="10" y="50"/>
              </a:cxn>
              <a:cxn ang="0">
                <a:pos x="0" y="40"/>
              </a:cxn>
              <a:cxn ang="0">
                <a:pos x="0" y="10"/>
              </a:cxn>
              <a:cxn ang="0">
                <a:pos x="10" y="0"/>
              </a:cxn>
              <a:cxn ang="0">
                <a:pos x="40" y="0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2" y="4"/>
              </a:cxn>
              <a:cxn ang="0">
                <a:pos x="41" y="5"/>
              </a:cxn>
              <a:cxn ang="0">
                <a:pos x="40" y="4"/>
              </a:cxn>
              <a:cxn ang="0">
                <a:pos x="10" y="4"/>
              </a:cxn>
              <a:cxn ang="0">
                <a:pos x="4" y="10"/>
              </a:cxn>
              <a:cxn ang="0">
                <a:pos x="4" y="40"/>
              </a:cxn>
              <a:cxn ang="0">
                <a:pos x="10" y="46"/>
              </a:cxn>
              <a:cxn ang="0">
                <a:pos x="40" y="46"/>
              </a:cxn>
              <a:cxn ang="0">
                <a:pos x="45" y="40"/>
              </a:cxn>
              <a:cxn ang="0">
                <a:pos x="45" y="35"/>
              </a:cxn>
              <a:cxn ang="0">
                <a:pos x="46" y="35"/>
              </a:cxn>
              <a:cxn ang="0">
                <a:pos x="48" y="32"/>
              </a:cxn>
              <a:cxn ang="0">
                <a:pos x="49" y="32"/>
              </a:cxn>
              <a:cxn ang="0">
                <a:pos x="50" y="33"/>
              </a:cxn>
              <a:cxn ang="0">
                <a:pos x="50" y="40"/>
              </a:cxn>
              <a:cxn ang="0">
                <a:pos x="57" y="17"/>
              </a:cxn>
              <a:cxn ang="0">
                <a:pos x="33" y="41"/>
              </a:cxn>
              <a:cxn ang="0">
                <a:pos x="23" y="41"/>
              </a:cxn>
              <a:cxn ang="0">
                <a:pos x="23" y="31"/>
              </a:cxn>
              <a:cxn ang="0">
                <a:pos x="47" y="7"/>
              </a:cxn>
              <a:cxn ang="0">
                <a:pos x="57" y="17"/>
              </a:cxn>
              <a:cxn ang="0">
                <a:pos x="36" y="33"/>
              </a:cxn>
              <a:cxn ang="0">
                <a:pos x="30" y="28"/>
              </a:cxn>
              <a:cxn ang="0">
                <a:pos x="26" y="32"/>
              </a:cxn>
              <a:cxn ang="0">
                <a:pos x="26" y="34"/>
              </a:cxn>
              <a:cxn ang="0">
                <a:pos x="29" y="34"/>
              </a:cxn>
              <a:cxn ang="0">
                <a:pos x="29" y="38"/>
              </a:cxn>
              <a:cxn ang="0">
                <a:pos x="31" y="38"/>
              </a:cxn>
              <a:cxn ang="0">
                <a:pos x="36" y="33"/>
              </a:cxn>
              <a:cxn ang="0">
                <a:pos x="46" y="12"/>
              </a:cxn>
              <a:cxn ang="0">
                <a:pos x="34" y="24"/>
              </a:cxn>
              <a:cxn ang="0">
                <a:pos x="33" y="26"/>
              </a:cxn>
              <a:cxn ang="0">
                <a:pos x="35" y="26"/>
              </a:cxn>
              <a:cxn ang="0">
                <a:pos x="47" y="13"/>
              </a:cxn>
              <a:cxn ang="0">
                <a:pos x="47" y="12"/>
              </a:cxn>
              <a:cxn ang="0">
                <a:pos x="46" y="12"/>
              </a:cxn>
              <a:cxn ang="0">
                <a:pos x="59" y="15"/>
              </a:cxn>
              <a:cxn ang="0">
                <a:pos x="49" y="4"/>
              </a:cxn>
              <a:cxn ang="0">
                <a:pos x="52" y="1"/>
              </a:cxn>
              <a:cxn ang="0">
                <a:pos x="57" y="1"/>
              </a:cxn>
              <a:cxn ang="0">
                <a:pos x="62" y="7"/>
              </a:cxn>
              <a:cxn ang="0">
                <a:pos x="62" y="11"/>
              </a:cxn>
              <a:cxn ang="0">
                <a:pos x="59" y="15"/>
              </a:cxn>
            </a:cxnLst>
            <a:rect l="0" t="0" r="r" b="b"/>
            <a:pathLst>
              <a:path w="64" h="50">
                <a:moveTo>
                  <a:pt x="50" y="40"/>
                </a:moveTo>
                <a:cubicBezTo>
                  <a:pt x="50" y="46"/>
                  <a:pt x="45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3" y="0"/>
                  <a:pt x="44" y="1"/>
                </a:cubicBezTo>
                <a:cubicBezTo>
                  <a:pt x="44" y="1"/>
                  <a:pt x="44" y="1"/>
                  <a:pt x="45" y="2"/>
                </a:cubicBezTo>
                <a:cubicBezTo>
                  <a:pt x="45" y="2"/>
                  <a:pt x="45" y="2"/>
                  <a:pt x="44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4"/>
                  <a:pt x="4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4"/>
                  <a:pt x="4" y="7"/>
                  <a:pt x="4" y="1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3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3"/>
                  <a:pt x="45" y="40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6" y="35"/>
                  <a:pt x="46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lnTo>
                  <a:pt x="50" y="40"/>
                </a:lnTo>
                <a:close/>
                <a:moveTo>
                  <a:pt x="57" y="17"/>
                </a:moveTo>
                <a:cubicBezTo>
                  <a:pt x="33" y="41"/>
                  <a:pt x="33" y="41"/>
                  <a:pt x="3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7"/>
                </a:lnTo>
                <a:close/>
                <a:moveTo>
                  <a:pt x="36" y="33"/>
                </a:moveTo>
                <a:cubicBezTo>
                  <a:pt x="30" y="28"/>
                  <a:pt x="30" y="28"/>
                  <a:pt x="30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4"/>
                  <a:pt x="26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3"/>
                </a:lnTo>
                <a:close/>
                <a:moveTo>
                  <a:pt x="46" y="12"/>
                </a:moveTo>
                <a:cubicBezTo>
                  <a:pt x="34" y="24"/>
                  <a:pt x="34" y="24"/>
                  <a:pt x="34" y="24"/>
                </a:cubicBezTo>
                <a:cubicBezTo>
                  <a:pt x="33" y="25"/>
                  <a:pt x="33" y="25"/>
                  <a:pt x="33" y="26"/>
                </a:cubicBezTo>
                <a:cubicBezTo>
                  <a:pt x="34" y="26"/>
                  <a:pt x="34" y="26"/>
                  <a:pt x="35" y="26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7" y="12"/>
                  <a:pt x="46" y="12"/>
                  <a:pt x="46" y="12"/>
                </a:cubicBezTo>
                <a:close/>
                <a:moveTo>
                  <a:pt x="59" y="15"/>
                </a:moveTo>
                <a:cubicBezTo>
                  <a:pt x="49" y="4"/>
                  <a:pt x="49" y="4"/>
                  <a:pt x="49" y="4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6" y="0"/>
                  <a:pt x="57" y="1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8"/>
                  <a:pt x="64" y="10"/>
                  <a:pt x="62" y="11"/>
                </a:cubicBezTo>
                <a:lnTo>
                  <a:pt x="59" y="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248"/>
          <p:cNvSpPr>
            <a:spLocks noEditPoints="1"/>
          </p:cNvSpPr>
          <p:nvPr/>
        </p:nvSpPr>
        <p:spPr bwMode="auto">
          <a:xfrm>
            <a:off x="5162001" y="4623111"/>
            <a:ext cx="346139" cy="282237"/>
          </a:xfrm>
          <a:custGeom>
            <a:avLst/>
            <a:gdLst/>
            <a:ahLst/>
            <a:cxnLst>
              <a:cxn ang="0">
                <a:pos x="24" y="49"/>
              </a:cxn>
              <a:cxn ang="0">
                <a:pos x="11" y="49"/>
              </a:cxn>
              <a:cxn ang="0">
                <a:pos x="0" y="38"/>
              </a:cxn>
              <a:cxn ang="0">
                <a:pos x="0" y="11"/>
              </a:cxn>
              <a:cxn ang="0">
                <a:pos x="11" y="0"/>
              </a:cxn>
              <a:cxn ang="0">
                <a:pos x="24" y="0"/>
              </a:cxn>
              <a:cxn ang="0">
                <a:pos x="25" y="2"/>
              </a:cxn>
              <a:cxn ang="0">
                <a:pos x="24" y="5"/>
              </a:cxn>
              <a:cxn ang="0">
                <a:pos x="11" y="5"/>
              </a:cxn>
              <a:cxn ang="0">
                <a:pos x="5" y="11"/>
              </a:cxn>
              <a:cxn ang="0">
                <a:pos x="5" y="38"/>
              </a:cxn>
              <a:cxn ang="0">
                <a:pos x="11" y="44"/>
              </a:cxn>
              <a:cxn ang="0">
                <a:pos x="22" y="44"/>
              </a:cxn>
              <a:cxn ang="0">
                <a:pos x="25" y="45"/>
              </a:cxn>
              <a:cxn ang="0">
                <a:pos x="24" y="49"/>
              </a:cxn>
              <a:cxn ang="0">
                <a:pos x="59" y="26"/>
              </a:cxn>
              <a:cxn ang="0">
                <a:pos x="39" y="47"/>
              </a:cxn>
              <a:cxn ang="0">
                <a:pos x="37" y="48"/>
              </a:cxn>
              <a:cxn ang="0">
                <a:pos x="34" y="45"/>
              </a:cxn>
              <a:cxn ang="0">
                <a:pos x="34" y="34"/>
              </a:cxn>
              <a:cxn ang="0">
                <a:pos x="17" y="34"/>
              </a:cxn>
              <a:cxn ang="0">
                <a:pos x="15" y="32"/>
              </a:cxn>
              <a:cxn ang="0">
                <a:pos x="15" y="17"/>
              </a:cxn>
              <a:cxn ang="0">
                <a:pos x="17" y="15"/>
              </a:cxn>
              <a:cxn ang="0">
                <a:pos x="34" y="15"/>
              </a:cxn>
              <a:cxn ang="0">
                <a:pos x="34" y="4"/>
              </a:cxn>
              <a:cxn ang="0">
                <a:pos x="37" y="2"/>
              </a:cxn>
              <a:cxn ang="0">
                <a:pos x="39" y="2"/>
              </a:cxn>
              <a:cxn ang="0">
                <a:pos x="59" y="23"/>
              </a:cxn>
              <a:cxn ang="0">
                <a:pos x="60" y="25"/>
              </a:cxn>
              <a:cxn ang="0">
                <a:pos x="59" y="26"/>
              </a:cxn>
            </a:cxnLst>
            <a:rect l="0" t="0" r="r" b="b"/>
            <a:pathLst>
              <a:path w="60" h="49">
                <a:moveTo>
                  <a:pt x="24" y="49"/>
                </a:moveTo>
                <a:cubicBezTo>
                  <a:pt x="11" y="49"/>
                  <a:pt x="11" y="49"/>
                  <a:pt x="11" y="49"/>
                </a:cubicBezTo>
                <a:cubicBezTo>
                  <a:pt x="5" y="49"/>
                  <a:pt x="0" y="44"/>
                  <a:pt x="0" y="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5" y="1"/>
                  <a:pt x="25" y="2"/>
                </a:cubicBezTo>
                <a:cubicBezTo>
                  <a:pt x="25" y="3"/>
                  <a:pt x="25" y="5"/>
                  <a:pt x="24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8" y="5"/>
                  <a:pt x="5" y="8"/>
                  <a:pt x="5" y="11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8" y="44"/>
                  <a:pt x="11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4"/>
                  <a:pt x="25" y="44"/>
                  <a:pt x="25" y="45"/>
                </a:cubicBezTo>
                <a:cubicBezTo>
                  <a:pt x="25" y="46"/>
                  <a:pt x="25" y="49"/>
                  <a:pt x="24" y="49"/>
                </a:cubicBezTo>
                <a:close/>
                <a:moveTo>
                  <a:pt x="59" y="26"/>
                </a:moveTo>
                <a:cubicBezTo>
                  <a:pt x="39" y="47"/>
                  <a:pt x="39" y="47"/>
                  <a:pt x="39" y="47"/>
                </a:cubicBezTo>
                <a:cubicBezTo>
                  <a:pt x="38" y="48"/>
                  <a:pt x="38" y="48"/>
                  <a:pt x="37" y="48"/>
                </a:cubicBezTo>
                <a:cubicBezTo>
                  <a:pt x="36" y="48"/>
                  <a:pt x="34" y="47"/>
                  <a:pt x="34" y="45"/>
                </a:cubicBezTo>
                <a:cubicBezTo>
                  <a:pt x="34" y="34"/>
                  <a:pt x="34" y="34"/>
                  <a:pt x="34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6" y="34"/>
                  <a:pt x="15" y="33"/>
                  <a:pt x="15" y="32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6"/>
                  <a:pt x="16" y="15"/>
                  <a:pt x="1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3"/>
                  <a:pt x="36" y="2"/>
                  <a:pt x="37" y="2"/>
                </a:cubicBezTo>
                <a:cubicBezTo>
                  <a:pt x="38" y="2"/>
                  <a:pt x="38" y="2"/>
                  <a:pt x="39" y="2"/>
                </a:cubicBezTo>
                <a:cubicBezTo>
                  <a:pt x="59" y="23"/>
                  <a:pt x="59" y="23"/>
                  <a:pt x="59" y="23"/>
                </a:cubicBezTo>
                <a:cubicBezTo>
                  <a:pt x="60" y="23"/>
                  <a:pt x="60" y="24"/>
                  <a:pt x="60" y="25"/>
                </a:cubicBezTo>
                <a:cubicBezTo>
                  <a:pt x="60" y="25"/>
                  <a:pt x="60" y="26"/>
                  <a:pt x="59" y="2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4990395" y="3756712"/>
            <a:ext cx="214802" cy="2515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24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0" name="任意多边形 39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任意多边形 42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733423" y="152858"/>
            <a:ext cx="5824210" cy="116031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 Methodology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/>
            <a:endParaRPr lang="en-US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940" y="819310"/>
            <a:ext cx="20097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261" y="873929"/>
            <a:ext cx="3333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440" y="1518002"/>
            <a:ext cx="17907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968" y="1430722"/>
            <a:ext cx="3429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852" y="2202335"/>
            <a:ext cx="19240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918" y="2281378"/>
            <a:ext cx="3619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054" y="2899354"/>
            <a:ext cx="18859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792" y="2946979"/>
            <a:ext cx="213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591" y="4006127"/>
            <a:ext cx="33337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018" y="2917124"/>
            <a:ext cx="9906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1" y="4705911"/>
            <a:ext cx="1274127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7218" y="819310"/>
            <a:ext cx="4743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the list of questionable news articles</a:t>
            </a:r>
            <a:endParaRPr lang="zh-CN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536390" y="819310"/>
            <a:ext cx="3681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modeled as a feature vector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06151" y="1444729"/>
            <a:ext cx="3098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the list of news sources</a:t>
            </a:r>
            <a:endParaRPr lang="zh-CN" alt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6043792" y="1422446"/>
            <a:ext cx="3681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modeled as a feature vector</a:t>
            </a:r>
            <a:endParaRPr lang="zh-CN" alt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6043792" y="2188005"/>
            <a:ext cx="3681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modeled as a feature vector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6270" y="2131444"/>
            <a:ext cx="2854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the list of social users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6270" y="2847264"/>
            <a:ext cx="2905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the list of interactions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43792" y="3771338"/>
            <a:ext cx="2866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modeled as a relation </a:t>
            </a:r>
            <a:r>
              <a:rPr lang="en-US" altLang="zh-CN" sz="2400" dirty="0" smtClean="0"/>
              <a:t>between two </a:t>
            </a:r>
            <a:r>
              <a:rPr lang="en-US" altLang="zh-CN" sz="2400" dirty="0"/>
              <a:t>entities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753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66" grpId="0" animBg="1"/>
      <p:bldP spid="69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3"/>
          <p:cNvSpPr txBox="1">
            <a:spLocks/>
          </p:cNvSpPr>
          <p:nvPr/>
        </p:nvSpPr>
        <p:spPr>
          <a:xfrm>
            <a:off x="6342831" y="2593110"/>
            <a:ext cx="214802" cy="2515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24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7669494" y="4163290"/>
            <a:ext cx="214802" cy="2515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24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6277828" y="5287839"/>
            <a:ext cx="214802" cy="2515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24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64" name="Freeform 24"/>
          <p:cNvSpPr>
            <a:spLocks noEditPoints="1"/>
          </p:cNvSpPr>
          <p:nvPr/>
        </p:nvSpPr>
        <p:spPr bwMode="auto">
          <a:xfrm>
            <a:off x="7096084" y="4908116"/>
            <a:ext cx="325801" cy="353800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138"/>
          <p:cNvSpPr>
            <a:spLocks noEditPoints="1"/>
          </p:cNvSpPr>
          <p:nvPr/>
        </p:nvSpPr>
        <p:spPr bwMode="auto">
          <a:xfrm>
            <a:off x="7349191" y="3026255"/>
            <a:ext cx="374399" cy="290898"/>
          </a:xfrm>
          <a:custGeom>
            <a:avLst/>
            <a:gdLst/>
            <a:ahLst/>
            <a:cxnLst>
              <a:cxn ang="0">
                <a:pos x="50" y="40"/>
              </a:cxn>
              <a:cxn ang="0">
                <a:pos x="40" y="50"/>
              </a:cxn>
              <a:cxn ang="0">
                <a:pos x="10" y="50"/>
              </a:cxn>
              <a:cxn ang="0">
                <a:pos x="0" y="40"/>
              </a:cxn>
              <a:cxn ang="0">
                <a:pos x="0" y="10"/>
              </a:cxn>
              <a:cxn ang="0">
                <a:pos x="10" y="0"/>
              </a:cxn>
              <a:cxn ang="0">
                <a:pos x="40" y="0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2" y="4"/>
              </a:cxn>
              <a:cxn ang="0">
                <a:pos x="41" y="5"/>
              </a:cxn>
              <a:cxn ang="0">
                <a:pos x="40" y="4"/>
              </a:cxn>
              <a:cxn ang="0">
                <a:pos x="10" y="4"/>
              </a:cxn>
              <a:cxn ang="0">
                <a:pos x="4" y="10"/>
              </a:cxn>
              <a:cxn ang="0">
                <a:pos x="4" y="40"/>
              </a:cxn>
              <a:cxn ang="0">
                <a:pos x="10" y="46"/>
              </a:cxn>
              <a:cxn ang="0">
                <a:pos x="40" y="46"/>
              </a:cxn>
              <a:cxn ang="0">
                <a:pos x="45" y="40"/>
              </a:cxn>
              <a:cxn ang="0">
                <a:pos x="45" y="35"/>
              </a:cxn>
              <a:cxn ang="0">
                <a:pos x="46" y="35"/>
              </a:cxn>
              <a:cxn ang="0">
                <a:pos x="48" y="32"/>
              </a:cxn>
              <a:cxn ang="0">
                <a:pos x="49" y="32"/>
              </a:cxn>
              <a:cxn ang="0">
                <a:pos x="50" y="33"/>
              </a:cxn>
              <a:cxn ang="0">
                <a:pos x="50" y="40"/>
              </a:cxn>
              <a:cxn ang="0">
                <a:pos x="57" y="17"/>
              </a:cxn>
              <a:cxn ang="0">
                <a:pos x="33" y="41"/>
              </a:cxn>
              <a:cxn ang="0">
                <a:pos x="23" y="41"/>
              </a:cxn>
              <a:cxn ang="0">
                <a:pos x="23" y="31"/>
              </a:cxn>
              <a:cxn ang="0">
                <a:pos x="47" y="7"/>
              </a:cxn>
              <a:cxn ang="0">
                <a:pos x="57" y="17"/>
              </a:cxn>
              <a:cxn ang="0">
                <a:pos x="36" y="33"/>
              </a:cxn>
              <a:cxn ang="0">
                <a:pos x="30" y="28"/>
              </a:cxn>
              <a:cxn ang="0">
                <a:pos x="26" y="32"/>
              </a:cxn>
              <a:cxn ang="0">
                <a:pos x="26" y="34"/>
              </a:cxn>
              <a:cxn ang="0">
                <a:pos x="29" y="34"/>
              </a:cxn>
              <a:cxn ang="0">
                <a:pos x="29" y="38"/>
              </a:cxn>
              <a:cxn ang="0">
                <a:pos x="31" y="38"/>
              </a:cxn>
              <a:cxn ang="0">
                <a:pos x="36" y="33"/>
              </a:cxn>
              <a:cxn ang="0">
                <a:pos x="46" y="12"/>
              </a:cxn>
              <a:cxn ang="0">
                <a:pos x="34" y="24"/>
              </a:cxn>
              <a:cxn ang="0">
                <a:pos x="33" y="26"/>
              </a:cxn>
              <a:cxn ang="0">
                <a:pos x="35" y="26"/>
              </a:cxn>
              <a:cxn ang="0">
                <a:pos x="47" y="13"/>
              </a:cxn>
              <a:cxn ang="0">
                <a:pos x="47" y="12"/>
              </a:cxn>
              <a:cxn ang="0">
                <a:pos x="46" y="12"/>
              </a:cxn>
              <a:cxn ang="0">
                <a:pos x="59" y="15"/>
              </a:cxn>
              <a:cxn ang="0">
                <a:pos x="49" y="4"/>
              </a:cxn>
              <a:cxn ang="0">
                <a:pos x="52" y="1"/>
              </a:cxn>
              <a:cxn ang="0">
                <a:pos x="57" y="1"/>
              </a:cxn>
              <a:cxn ang="0">
                <a:pos x="62" y="7"/>
              </a:cxn>
              <a:cxn ang="0">
                <a:pos x="62" y="11"/>
              </a:cxn>
              <a:cxn ang="0">
                <a:pos x="59" y="15"/>
              </a:cxn>
            </a:cxnLst>
            <a:rect l="0" t="0" r="r" b="b"/>
            <a:pathLst>
              <a:path w="64" h="50">
                <a:moveTo>
                  <a:pt x="50" y="40"/>
                </a:moveTo>
                <a:cubicBezTo>
                  <a:pt x="50" y="46"/>
                  <a:pt x="45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3" y="0"/>
                  <a:pt x="44" y="1"/>
                </a:cubicBezTo>
                <a:cubicBezTo>
                  <a:pt x="44" y="1"/>
                  <a:pt x="44" y="1"/>
                  <a:pt x="45" y="2"/>
                </a:cubicBezTo>
                <a:cubicBezTo>
                  <a:pt x="45" y="2"/>
                  <a:pt x="45" y="2"/>
                  <a:pt x="44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4"/>
                  <a:pt x="4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4"/>
                  <a:pt x="4" y="7"/>
                  <a:pt x="4" y="1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3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3"/>
                  <a:pt x="45" y="40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6" y="35"/>
                  <a:pt x="46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lnTo>
                  <a:pt x="50" y="40"/>
                </a:lnTo>
                <a:close/>
                <a:moveTo>
                  <a:pt x="57" y="17"/>
                </a:moveTo>
                <a:cubicBezTo>
                  <a:pt x="33" y="41"/>
                  <a:pt x="33" y="41"/>
                  <a:pt x="3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7"/>
                </a:lnTo>
                <a:close/>
                <a:moveTo>
                  <a:pt x="36" y="33"/>
                </a:moveTo>
                <a:cubicBezTo>
                  <a:pt x="30" y="28"/>
                  <a:pt x="30" y="28"/>
                  <a:pt x="30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4"/>
                  <a:pt x="26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3"/>
                </a:lnTo>
                <a:close/>
                <a:moveTo>
                  <a:pt x="46" y="12"/>
                </a:moveTo>
                <a:cubicBezTo>
                  <a:pt x="34" y="24"/>
                  <a:pt x="34" y="24"/>
                  <a:pt x="34" y="24"/>
                </a:cubicBezTo>
                <a:cubicBezTo>
                  <a:pt x="33" y="25"/>
                  <a:pt x="33" y="25"/>
                  <a:pt x="33" y="26"/>
                </a:cubicBezTo>
                <a:cubicBezTo>
                  <a:pt x="34" y="26"/>
                  <a:pt x="34" y="26"/>
                  <a:pt x="35" y="26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7" y="12"/>
                  <a:pt x="46" y="12"/>
                  <a:pt x="46" y="12"/>
                </a:cubicBezTo>
                <a:close/>
                <a:moveTo>
                  <a:pt x="59" y="15"/>
                </a:moveTo>
                <a:cubicBezTo>
                  <a:pt x="49" y="4"/>
                  <a:pt x="49" y="4"/>
                  <a:pt x="49" y="4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6" y="0"/>
                  <a:pt x="57" y="1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8"/>
                  <a:pt x="64" y="10"/>
                  <a:pt x="62" y="11"/>
                </a:cubicBezTo>
                <a:lnTo>
                  <a:pt x="59" y="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4990395" y="3756712"/>
            <a:ext cx="214802" cy="2515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24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0" name="任意多边形 39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任意多边形 42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733423" y="152858"/>
            <a:ext cx="5824210" cy="182819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 </a:t>
            </a: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Methodology</a:t>
            </a:r>
          </a:p>
          <a:p>
            <a:pPr algn="l"/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/>
            <a:endParaRPr lang="en-US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80" y="982409"/>
            <a:ext cx="12527932" cy="216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142" y="4649375"/>
            <a:ext cx="1809135" cy="40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95" y="5341081"/>
            <a:ext cx="454476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0157" y="3328120"/>
            <a:ext cx="8025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 stance labels: </a:t>
            </a:r>
            <a:r>
              <a:rPr lang="en-US" altLang="zh-CN" sz="2400" u="sng" dirty="0"/>
              <a:t>neutral support</a:t>
            </a:r>
            <a:r>
              <a:rPr lang="en-US" altLang="zh-CN" sz="2400" dirty="0"/>
              <a:t>, </a:t>
            </a:r>
            <a:r>
              <a:rPr lang="en-US" altLang="zh-CN" sz="2400" u="sng" dirty="0"/>
              <a:t>negative support</a:t>
            </a:r>
            <a:r>
              <a:rPr lang="en-US" altLang="zh-CN" sz="2400" dirty="0"/>
              <a:t>, </a:t>
            </a:r>
            <a:r>
              <a:rPr lang="en-US" altLang="zh-CN" sz="2400" u="sng" dirty="0"/>
              <a:t>deny</a:t>
            </a:r>
            <a:r>
              <a:rPr lang="en-US" altLang="zh-CN" sz="2400" dirty="0"/>
              <a:t>, </a:t>
            </a:r>
            <a:r>
              <a:rPr lang="en-US" altLang="zh-CN" sz="2400" u="sng" dirty="0"/>
              <a:t>report</a:t>
            </a:r>
            <a:r>
              <a:rPr lang="en-US" altLang="zh-CN" sz="2400" dirty="0"/>
              <a:t>. </a:t>
            </a:r>
            <a:endParaRPr lang="zh-CN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73215" y="4623351"/>
            <a:ext cx="243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 </a:t>
            </a:r>
            <a:r>
              <a:rPr lang="en-US" altLang="zh-CN" sz="2400" dirty="0" smtClean="0"/>
              <a:t>social context </a:t>
            </a:r>
            <a:endParaRPr lang="zh-CN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3" y="3965917"/>
            <a:ext cx="1184238" cy="39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34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64" grpId="0" animBg="1"/>
      <p:bldP spid="66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3"/>
          <p:cNvSpPr txBox="1">
            <a:spLocks/>
          </p:cNvSpPr>
          <p:nvPr/>
        </p:nvSpPr>
        <p:spPr>
          <a:xfrm>
            <a:off x="6342831" y="2593110"/>
            <a:ext cx="214802" cy="2515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24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7669494" y="4163290"/>
            <a:ext cx="214802" cy="2515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24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6277828" y="5287839"/>
            <a:ext cx="214802" cy="2515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24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64" name="Freeform 24"/>
          <p:cNvSpPr>
            <a:spLocks noEditPoints="1"/>
          </p:cNvSpPr>
          <p:nvPr/>
        </p:nvSpPr>
        <p:spPr bwMode="auto">
          <a:xfrm>
            <a:off x="7096084" y="4908116"/>
            <a:ext cx="325801" cy="353800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138"/>
          <p:cNvSpPr>
            <a:spLocks noEditPoints="1"/>
          </p:cNvSpPr>
          <p:nvPr/>
        </p:nvSpPr>
        <p:spPr bwMode="auto">
          <a:xfrm>
            <a:off x="7349191" y="3026255"/>
            <a:ext cx="374399" cy="290898"/>
          </a:xfrm>
          <a:custGeom>
            <a:avLst/>
            <a:gdLst/>
            <a:ahLst/>
            <a:cxnLst>
              <a:cxn ang="0">
                <a:pos x="50" y="40"/>
              </a:cxn>
              <a:cxn ang="0">
                <a:pos x="40" y="50"/>
              </a:cxn>
              <a:cxn ang="0">
                <a:pos x="10" y="50"/>
              </a:cxn>
              <a:cxn ang="0">
                <a:pos x="0" y="40"/>
              </a:cxn>
              <a:cxn ang="0">
                <a:pos x="0" y="10"/>
              </a:cxn>
              <a:cxn ang="0">
                <a:pos x="10" y="0"/>
              </a:cxn>
              <a:cxn ang="0">
                <a:pos x="40" y="0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2" y="4"/>
              </a:cxn>
              <a:cxn ang="0">
                <a:pos x="41" y="5"/>
              </a:cxn>
              <a:cxn ang="0">
                <a:pos x="40" y="4"/>
              </a:cxn>
              <a:cxn ang="0">
                <a:pos x="10" y="4"/>
              </a:cxn>
              <a:cxn ang="0">
                <a:pos x="4" y="10"/>
              </a:cxn>
              <a:cxn ang="0">
                <a:pos x="4" y="40"/>
              </a:cxn>
              <a:cxn ang="0">
                <a:pos x="10" y="46"/>
              </a:cxn>
              <a:cxn ang="0">
                <a:pos x="40" y="46"/>
              </a:cxn>
              <a:cxn ang="0">
                <a:pos x="45" y="40"/>
              </a:cxn>
              <a:cxn ang="0">
                <a:pos x="45" y="35"/>
              </a:cxn>
              <a:cxn ang="0">
                <a:pos x="46" y="35"/>
              </a:cxn>
              <a:cxn ang="0">
                <a:pos x="48" y="32"/>
              </a:cxn>
              <a:cxn ang="0">
                <a:pos x="49" y="32"/>
              </a:cxn>
              <a:cxn ang="0">
                <a:pos x="50" y="33"/>
              </a:cxn>
              <a:cxn ang="0">
                <a:pos x="50" y="40"/>
              </a:cxn>
              <a:cxn ang="0">
                <a:pos x="57" y="17"/>
              </a:cxn>
              <a:cxn ang="0">
                <a:pos x="33" y="41"/>
              </a:cxn>
              <a:cxn ang="0">
                <a:pos x="23" y="41"/>
              </a:cxn>
              <a:cxn ang="0">
                <a:pos x="23" y="31"/>
              </a:cxn>
              <a:cxn ang="0">
                <a:pos x="47" y="7"/>
              </a:cxn>
              <a:cxn ang="0">
                <a:pos x="57" y="17"/>
              </a:cxn>
              <a:cxn ang="0">
                <a:pos x="36" y="33"/>
              </a:cxn>
              <a:cxn ang="0">
                <a:pos x="30" y="28"/>
              </a:cxn>
              <a:cxn ang="0">
                <a:pos x="26" y="32"/>
              </a:cxn>
              <a:cxn ang="0">
                <a:pos x="26" y="34"/>
              </a:cxn>
              <a:cxn ang="0">
                <a:pos x="29" y="34"/>
              </a:cxn>
              <a:cxn ang="0">
                <a:pos x="29" y="38"/>
              </a:cxn>
              <a:cxn ang="0">
                <a:pos x="31" y="38"/>
              </a:cxn>
              <a:cxn ang="0">
                <a:pos x="36" y="33"/>
              </a:cxn>
              <a:cxn ang="0">
                <a:pos x="46" y="12"/>
              </a:cxn>
              <a:cxn ang="0">
                <a:pos x="34" y="24"/>
              </a:cxn>
              <a:cxn ang="0">
                <a:pos x="33" y="26"/>
              </a:cxn>
              <a:cxn ang="0">
                <a:pos x="35" y="26"/>
              </a:cxn>
              <a:cxn ang="0">
                <a:pos x="47" y="13"/>
              </a:cxn>
              <a:cxn ang="0">
                <a:pos x="47" y="12"/>
              </a:cxn>
              <a:cxn ang="0">
                <a:pos x="46" y="12"/>
              </a:cxn>
              <a:cxn ang="0">
                <a:pos x="59" y="15"/>
              </a:cxn>
              <a:cxn ang="0">
                <a:pos x="49" y="4"/>
              </a:cxn>
              <a:cxn ang="0">
                <a:pos x="52" y="1"/>
              </a:cxn>
              <a:cxn ang="0">
                <a:pos x="57" y="1"/>
              </a:cxn>
              <a:cxn ang="0">
                <a:pos x="62" y="7"/>
              </a:cxn>
              <a:cxn ang="0">
                <a:pos x="62" y="11"/>
              </a:cxn>
              <a:cxn ang="0">
                <a:pos x="59" y="15"/>
              </a:cxn>
            </a:cxnLst>
            <a:rect l="0" t="0" r="r" b="b"/>
            <a:pathLst>
              <a:path w="64" h="50">
                <a:moveTo>
                  <a:pt x="50" y="40"/>
                </a:moveTo>
                <a:cubicBezTo>
                  <a:pt x="50" y="46"/>
                  <a:pt x="45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3" y="0"/>
                  <a:pt x="44" y="1"/>
                </a:cubicBezTo>
                <a:cubicBezTo>
                  <a:pt x="44" y="1"/>
                  <a:pt x="44" y="1"/>
                  <a:pt x="45" y="2"/>
                </a:cubicBezTo>
                <a:cubicBezTo>
                  <a:pt x="45" y="2"/>
                  <a:pt x="45" y="2"/>
                  <a:pt x="44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4"/>
                  <a:pt x="4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4"/>
                  <a:pt x="4" y="7"/>
                  <a:pt x="4" y="1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3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3"/>
                  <a:pt x="45" y="40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6" y="35"/>
                  <a:pt x="46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lnTo>
                  <a:pt x="50" y="40"/>
                </a:lnTo>
                <a:close/>
                <a:moveTo>
                  <a:pt x="57" y="17"/>
                </a:moveTo>
                <a:cubicBezTo>
                  <a:pt x="33" y="41"/>
                  <a:pt x="33" y="41"/>
                  <a:pt x="3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7"/>
                </a:lnTo>
                <a:close/>
                <a:moveTo>
                  <a:pt x="36" y="33"/>
                </a:moveTo>
                <a:cubicBezTo>
                  <a:pt x="30" y="28"/>
                  <a:pt x="30" y="28"/>
                  <a:pt x="30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4"/>
                  <a:pt x="26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3"/>
                </a:lnTo>
                <a:close/>
                <a:moveTo>
                  <a:pt x="46" y="12"/>
                </a:moveTo>
                <a:cubicBezTo>
                  <a:pt x="34" y="24"/>
                  <a:pt x="34" y="24"/>
                  <a:pt x="34" y="24"/>
                </a:cubicBezTo>
                <a:cubicBezTo>
                  <a:pt x="33" y="25"/>
                  <a:pt x="33" y="25"/>
                  <a:pt x="33" y="26"/>
                </a:cubicBezTo>
                <a:cubicBezTo>
                  <a:pt x="34" y="26"/>
                  <a:pt x="34" y="26"/>
                  <a:pt x="35" y="26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7" y="12"/>
                  <a:pt x="46" y="12"/>
                  <a:pt x="46" y="12"/>
                </a:cubicBezTo>
                <a:close/>
                <a:moveTo>
                  <a:pt x="59" y="15"/>
                </a:moveTo>
                <a:cubicBezTo>
                  <a:pt x="49" y="4"/>
                  <a:pt x="49" y="4"/>
                  <a:pt x="49" y="4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6" y="0"/>
                  <a:pt x="57" y="1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8"/>
                  <a:pt x="64" y="10"/>
                  <a:pt x="62" y="11"/>
                </a:cubicBezTo>
                <a:lnTo>
                  <a:pt x="59" y="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248"/>
          <p:cNvSpPr>
            <a:spLocks noEditPoints="1"/>
          </p:cNvSpPr>
          <p:nvPr/>
        </p:nvSpPr>
        <p:spPr bwMode="auto">
          <a:xfrm>
            <a:off x="5162001" y="4623111"/>
            <a:ext cx="346139" cy="282237"/>
          </a:xfrm>
          <a:custGeom>
            <a:avLst/>
            <a:gdLst/>
            <a:ahLst/>
            <a:cxnLst>
              <a:cxn ang="0">
                <a:pos x="24" y="49"/>
              </a:cxn>
              <a:cxn ang="0">
                <a:pos x="11" y="49"/>
              </a:cxn>
              <a:cxn ang="0">
                <a:pos x="0" y="38"/>
              </a:cxn>
              <a:cxn ang="0">
                <a:pos x="0" y="11"/>
              </a:cxn>
              <a:cxn ang="0">
                <a:pos x="11" y="0"/>
              </a:cxn>
              <a:cxn ang="0">
                <a:pos x="24" y="0"/>
              </a:cxn>
              <a:cxn ang="0">
                <a:pos x="25" y="2"/>
              </a:cxn>
              <a:cxn ang="0">
                <a:pos x="24" y="5"/>
              </a:cxn>
              <a:cxn ang="0">
                <a:pos x="11" y="5"/>
              </a:cxn>
              <a:cxn ang="0">
                <a:pos x="5" y="11"/>
              </a:cxn>
              <a:cxn ang="0">
                <a:pos x="5" y="38"/>
              </a:cxn>
              <a:cxn ang="0">
                <a:pos x="11" y="44"/>
              </a:cxn>
              <a:cxn ang="0">
                <a:pos x="22" y="44"/>
              </a:cxn>
              <a:cxn ang="0">
                <a:pos x="25" y="45"/>
              </a:cxn>
              <a:cxn ang="0">
                <a:pos x="24" y="49"/>
              </a:cxn>
              <a:cxn ang="0">
                <a:pos x="59" y="26"/>
              </a:cxn>
              <a:cxn ang="0">
                <a:pos x="39" y="47"/>
              </a:cxn>
              <a:cxn ang="0">
                <a:pos x="37" y="48"/>
              </a:cxn>
              <a:cxn ang="0">
                <a:pos x="34" y="45"/>
              </a:cxn>
              <a:cxn ang="0">
                <a:pos x="34" y="34"/>
              </a:cxn>
              <a:cxn ang="0">
                <a:pos x="17" y="34"/>
              </a:cxn>
              <a:cxn ang="0">
                <a:pos x="15" y="32"/>
              </a:cxn>
              <a:cxn ang="0">
                <a:pos x="15" y="17"/>
              </a:cxn>
              <a:cxn ang="0">
                <a:pos x="17" y="15"/>
              </a:cxn>
              <a:cxn ang="0">
                <a:pos x="34" y="15"/>
              </a:cxn>
              <a:cxn ang="0">
                <a:pos x="34" y="4"/>
              </a:cxn>
              <a:cxn ang="0">
                <a:pos x="37" y="2"/>
              </a:cxn>
              <a:cxn ang="0">
                <a:pos x="39" y="2"/>
              </a:cxn>
              <a:cxn ang="0">
                <a:pos x="59" y="23"/>
              </a:cxn>
              <a:cxn ang="0">
                <a:pos x="60" y="25"/>
              </a:cxn>
              <a:cxn ang="0">
                <a:pos x="59" y="26"/>
              </a:cxn>
            </a:cxnLst>
            <a:rect l="0" t="0" r="r" b="b"/>
            <a:pathLst>
              <a:path w="60" h="49">
                <a:moveTo>
                  <a:pt x="24" y="49"/>
                </a:moveTo>
                <a:cubicBezTo>
                  <a:pt x="11" y="49"/>
                  <a:pt x="11" y="49"/>
                  <a:pt x="11" y="49"/>
                </a:cubicBezTo>
                <a:cubicBezTo>
                  <a:pt x="5" y="49"/>
                  <a:pt x="0" y="44"/>
                  <a:pt x="0" y="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5" y="1"/>
                  <a:pt x="25" y="2"/>
                </a:cubicBezTo>
                <a:cubicBezTo>
                  <a:pt x="25" y="3"/>
                  <a:pt x="25" y="5"/>
                  <a:pt x="24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8" y="5"/>
                  <a:pt x="5" y="8"/>
                  <a:pt x="5" y="11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8" y="44"/>
                  <a:pt x="11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4"/>
                  <a:pt x="25" y="44"/>
                  <a:pt x="25" y="45"/>
                </a:cubicBezTo>
                <a:cubicBezTo>
                  <a:pt x="25" y="46"/>
                  <a:pt x="25" y="49"/>
                  <a:pt x="24" y="49"/>
                </a:cubicBezTo>
                <a:close/>
                <a:moveTo>
                  <a:pt x="59" y="26"/>
                </a:moveTo>
                <a:cubicBezTo>
                  <a:pt x="39" y="47"/>
                  <a:pt x="39" y="47"/>
                  <a:pt x="39" y="47"/>
                </a:cubicBezTo>
                <a:cubicBezTo>
                  <a:pt x="38" y="48"/>
                  <a:pt x="38" y="48"/>
                  <a:pt x="37" y="48"/>
                </a:cubicBezTo>
                <a:cubicBezTo>
                  <a:pt x="36" y="48"/>
                  <a:pt x="34" y="47"/>
                  <a:pt x="34" y="45"/>
                </a:cubicBezTo>
                <a:cubicBezTo>
                  <a:pt x="34" y="34"/>
                  <a:pt x="34" y="34"/>
                  <a:pt x="34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6" y="34"/>
                  <a:pt x="15" y="33"/>
                  <a:pt x="15" y="32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6"/>
                  <a:pt x="16" y="15"/>
                  <a:pt x="1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3"/>
                  <a:pt x="36" y="2"/>
                  <a:pt x="37" y="2"/>
                </a:cubicBezTo>
                <a:cubicBezTo>
                  <a:pt x="38" y="2"/>
                  <a:pt x="38" y="2"/>
                  <a:pt x="39" y="2"/>
                </a:cubicBezTo>
                <a:cubicBezTo>
                  <a:pt x="59" y="23"/>
                  <a:pt x="59" y="23"/>
                  <a:pt x="59" y="23"/>
                </a:cubicBezTo>
                <a:cubicBezTo>
                  <a:pt x="60" y="23"/>
                  <a:pt x="60" y="24"/>
                  <a:pt x="60" y="25"/>
                </a:cubicBezTo>
                <a:cubicBezTo>
                  <a:pt x="60" y="25"/>
                  <a:pt x="60" y="26"/>
                  <a:pt x="59" y="2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4990395" y="3756712"/>
            <a:ext cx="214802" cy="2515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24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0" name="任意多边形 39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任意多边形 42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733423" y="152858"/>
            <a:ext cx="5824210" cy="182819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 </a:t>
            </a: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Methodology</a:t>
            </a:r>
          </a:p>
          <a:p>
            <a:pPr algn="l"/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/>
            <a:endParaRPr lang="en-US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37" y="777884"/>
            <a:ext cx="8034382" cy="642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36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64" grpId="0" animBg="1"/>
      <p:bldP spid="66" grpId="0" animBg="1"/>
      <p:bldP spid="69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3"/>
          <p:cNvSpPr txBox="1">
            <a:spLocks/>
          </p:cNvSpPr>
          <p:nvPr/>
        </p:nvSpPr>
        <p:spPr>
          <a:xfrm>
            <a:off x="7669494" y="4163290"/>
            <a:ext cx="214802" cy="2515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24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6277828" y="5287839"/>
            <a:ext cx="214802" cy="2515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24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66" name="Freeform 138"/>
          <p:cNvSpPr>
            <a:spLocks noEditPoints="1"/>
          </p:cNvSpPr>
          <p:nvPr/>
        </p:nvSpPr>
        <p:spPr bwMode="auto">
          <a:xfrm>
            <a:off x="7349191" y="3026255"/>
            <a:ext cx="374399" cy="290898"/>
          </a:xfrm>
          <a:custGeom>
            <a:avLst/>
            <a:gdLst/>
            <a:ahLst/>
            <a:cxnLst>
              <a:cxn ang="0">
                <a:pos x="50" y="40"/>
              </a:cxn>
              <a:cxn ang="0">
                <a:pos x="40" y="50"/>
              </a:cxn>
              <a:cxn ang="0">
                <a:pos x="10" y="50"/>
              </a:cxn>
              <a:cxn ang="0">
                <a:pos x="0" y="40"/>
              </a:cxn>
              <a:cxn ang="0">
                <a:pos x="0" y="10"/>
              </a:cxn>
              <a:cxn ang="0">
                <a:pos x="10" y="0"/>
              </a:cxn>
              <a:cxn ang="0">
                <a:pos x="40" y="0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2" y="4"/>
              </a:cxn>
              <a:cxn ang="0">
                <a:pos x="41" y="5"/>
              </a:cxn>
              <a:cxn ang="0">
                <a:pos x="40" y="4"/>
              </a:cxn>
              <a:cxn ang="0">
                <a:pos x="10" y="4"/>
              </a:cxn>
              <a:cxn ang="0">
                <a:pos x="4" y="10"/>
              </a:cxn>
              <a:cxn ang="0">
                <a:pos x="4" y="40"/>
              </a:cxn>
              <a:cxn ang="0">
                <a:pos x="10" y="46"/>
              </a:cxn>
              <a:cxn ang="0">
                <a:pos x="40" y="46"/>
              </a:cxn>
              <a:cxn ang="0">
                <a:pos x="45" y="40"/>
              </a:cxn>
              <a:cxn ang="0">
                <a:pos x="45" y="35"/>
              </a:cxn>
              <a:cxn ang="0">
                <a:pos x="46" y="35"/>
              </a:cxn>
              <a:cxn ang="0">
                <a:pos x="48" y="32"/>
              </a:cxn>
              <a:cxn ang="0">
                <a:pos x="49" y="32"/>
              </a:cxn>
              <a:cxn ang="0">
                <a:pos x="50" y="33"/>
              </a:cxn>
              <a:cxn ang="0">
                <a:pos x="50" y="40"/>
              </a:cxn>
              <a:cxn ang="0">
                <a:pos x="57" y="17"/>
              </a:cxn>
              <a:cxn ang="0">
                <a:pos x="33" y="41"/>
              </a:cxn>
              <a:cxn ang="0">
                <a:pos x="23" y="41"/>
              </a:cxn>
              <a:cxn ang="0">
                <a:pos x="23" y="31"/>
              </a:cxn>
              <a:cxn ang="0">
                <a:pos x="47" y="7"/>
              </a:cxn>
              <a:cxn ang="0">
                <a:pos x="57" y="17"/>
              </a:cxn>
              <a:cxn ang="0">
                <a:pos x="36" y="33"/>
              </a:cxn>
              <a:cxn ang="0">
                <a:pos x="30" y="28"/>
              </a:cxn>
              <a:cxn ang="0">
                <a:pos x="26" y="32"/>
              </a:cxn>
              <a:cxn ang="0">
                <a:pos x="26" y="34"/>
              </a:cxn>
              <a:cxn ang="0">
                <a:pos x="29" y="34"/>
              </a:cxn>
              <a:cxn ang="0">
                <a:pos x="29" y="38"/>
              </a:cxn>
              <a:cxn ang="0">
                <a:pos x="31" y="38"/>
              </a:cxn>
              <a:cxn ang="0">
                <a:pos x="36" y="33"/>
              </a:cxn>
              <a:cxn ang="0">
                <a:pos x="46" y="12"/>
              </a:cxn>
              <a:cxn ang="0">
                <a:pos x="34" y="24"/>
              </a:cxn>
              <a:cxn ang="0">
                <a:pos x="33" y="26"/>
              </a:cxn>
              <a:cxn ang="0">
                <a:pos x="35" y="26"/>
              </a:cxn>
              <a:cxn ang="0">
                <a:pos x="47" y="13"/>
              </a:cxn>
              <a:cxn ang="0">
                <a:pos x="47" y="12"/>
              </a:cxn>
              <a:cxn ang="0">
                <a:pos x="46" y="12"/>
              </a:cxn>
              <a:cxn ang="0">
                <a:pos x="59" y="15"/>
              </a:cxn>
              <a:cxn ang="0">
                <a:pos x="49" y="4"/>
              </a:cxn>
              <a:cxn ang="0">
                <a:pos x="52" y="1"/>
              </a:cxn>
              <a:cxn ang="0">
                <a:pos x="57" y="1"/>
              </a:cxn>
              <a:cxn ang="0">
                <a:pos x="62" y="7"/>
              </a:cxn>
              <a:cxn ang="0">
                <a:pos x="62" y="11"/>
              </a:cxn>
              <a:cxn ang="0">
                <a:pos x="59" y="15"/>
              </a:cxn>
            </a:cxnLst>
            <a:rect l="0" t="0" r="r" b="b"/>
            <a:pathLst>
              <a:path w="64" h="50">
                <a:moveTo>
                  <a:pt x="50" y="40"/>
                </a:moveTo>
                <a:cubicBezTo>
                  <a:pt x="50" y="46"/>
                  <a:pt x="45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3" y="0"/>
                  <a:pt x="44" y="1"/>
                </a:cubicBezTo>
                <a:cubicBezTo>
                  <a:pt x="44" y="1"/>
                  <a:pt x="44" y="1"/>
                  <a:pt x="45" y="2"/>
                </a:cubicBezTo>
                <a:cubicBezTo>
                  <a:pt x="45" y="2"/>
                  <a:pt x="45" y="2"/>
                  <a:pt x="44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4"/>
                  <a:pt x="4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4"/>
                  <a:pt x="4" y="7"/>
                  <a:pt x="4" y="1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3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3"/>
                  <a:pt x="45" y="40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6" y="35"/>
                  <a:pt x="46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lnTo>
                  <a:pt x="50" y="40"/>
                </a:lnTo>
                <a:close/>
                <a:moveTo>
                  <a:pt x="57" y="17"/>
                </a:moveTo>
                <a:cubicBezTo>
                  <a:pt x="33" y="41"/>
                  <a:pt x="33" y="41"/>
                  <a:pt x="3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7"/>
                </a:lnTo>
                <a:close/>
                <a:moveTo>
                  <a:pt x="36" y="33"/>
                </a:moveTo>
                <a:cubicBezTo>
                  <a:pt x="30" y="28"/>
                  <a:pt x="30" y="28"/>
                  <a:pt x="30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4"/>
                  <a:pt x="26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3"/>
                </a:lnTo>
                <a:close/>
                <a:moveTo>
                  <a:pt x="46" y="12"/>
                </a:moveTo>
                <a:cubicBezTo>
                  <a:pt x="34" y="24"/>
                  <a:pt x="34" y="24"/>
                  <a:pt x="34" y="24"/>
                </a:cubicBezTo>
                <a:cubicBezTo>
                  <a:pt x="33" y="25"/>
                  <a:pt x="33" y="25"/>
                  <a:pt x="33" y="26"/>
                </a:cubicBezTo>
                <a:cubicBezTo>
                  <a:pt x="34" y="26"/>
                  <a:pt x="34" y="26"/>
                  <a:pt x="35" y="26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7" y="12"/>
                  <a:pt x="46" y="12"/>
                  <a:pt x="46" y="12"/>
                </a:cubicBezTo>
                <a:close/>
                <a:moveTo>
                  <a:pt x="59" y="15"/>
                </a:moveTo>
                <a:cubicBezTo>
                  <a:pt x="49" y="4"/>
                  <a:pt x="49" y="4"/>
                  <a:pt x="49" y="4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6" y="0"/>
                  <a:pt x="57" y="1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8"/>
                  <a:pt x="64" y="10"/>
                  <a:pt x="62" y="11"/>
                </a:cubicBezTo>
                <a:lnTo>
                  <a:pt x="59" y="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任意多边形 39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任意多边形 42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733423" y="152858"/>
            <a:ext cx="5824210" cy="116031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 Methodology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/>
            <a:endParaRPr lang="en-US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63"/>
          <a:stretch/>
        </p:blipFill>
        <p:spPr bwMode="auto">
          <a:xfrm>
            <a:off x="1216776" y="6097926"/>
            <a:ext cx="537307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60" y="1562603"/>
            <a:ext cx="6112441" cy="54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83" y="4414834"/>
            <a:ext cx="4651426" cy="39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14" y="2971980"/>
            <a:ext cx="2727260" cy="39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06" y="3490540"/>
            <a:ext cx="2452477" cy="358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574" y="5415108"/>
            <a:ext cx="2214382" cy="39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16309" y="5179480"/>
            <a:ext cx="1990538" cy="55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309" y="5797662"/>
            <a:ext cx="1905302" cy="57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016" y="758719"/>
            <a:ext cx="7036270" cy="425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227" y="895008"/>
            <a:ext cx="1910819" cy="37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31" y="2113146"/>
            <a:ext cx="5272200" cy="43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039" y="851511"/>
            <a:ext cx="4173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News contextual </a:t>
            </a:r>
            <a:r>
              <a:rPr lang="en-US" altLang="zh-CN" sz="2400" dirty="0"/>
              <a:t>representation</a:t>
            </a:r>
            <a:endParaRPr lang="zh-CN" altLang="en-US" sz="24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915" y="5370252"/>
            <a:ext cx="2144162" cy="41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58" y="4003312"/>
            <a:ext cx="3056478" cy="30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5093636" y="1269678"/>
            <a:ext cx="399635" cy="45719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696931" y="3026255"/>
            <a:ext cx="403852" cy="39806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" y="4744148"/>
            <a:ext cx="643892" cy="39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73" y="6579201"/>
            <a:ext cx="2167782" cy="42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右大括号 11"/>
          <p:cNvSpPr/>
          <p:nvPr/>
        </p:nvSpPr>
        <p:spPr>
          <a:xfrm>
            <a:off x="6557633" y="5179480"/>
            <a:ext cx="158068" cy="16135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797052" y="5755422"/>
            <a:ext cx="1198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Bi-LSTM</a:t>
            </a:r>
            <a:endParaRPr lang="zh-CN" altLang="en-US" sz="2400" dirty="0"/>
          </a:p>
        </p:txBody>
      </p:sp>
      <p:cxnSp>
        <p:nvCxnSpPr>
          <p:cNvPr id="5" name="直接箭头连接符 4"/>
          <p:cNvCxnSpPr/>
          <p:nvPr/>
        </p:nvCxnSpPr>
        <p:spPr>
          <a:xfrm>
            <a:off x="2324919" y="4814343"/>
            <a:ext cx="0" cy="365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56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3"/>
          <p:cNvSpPr txBox="1">
            <a:spLocks/>
          </p:cNvSpPr>
          <p:nvPr/>
        </p:nvSpPr>
        <p:spPr>
          <a:xfrm>
            <a:off x="6342831" y="2593110"/>
            <a:ext cx="214802" cy="2515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24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7669494" y="4163290"/>
            <a:ext cx="214802" cy="2515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24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6277828" y="5287839"/>
            <a:ext cx="214802" cy="2515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24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64" name="Freeform 24"/>
          <p:cNvSpPr>
            <a:spLocks noEditPoints="1"/>
          </p:cNvSpPr>
          <p:nvPr/>
        </p:nvSpPr>
        <p:spPr bwMode="auto">
          <a:xfrm>
            <a:off x="7096084" y="4908116"/>
            <a:ext cx="325801" cy="353800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138"/>
          <p:cNvSpPr>
            <a:spLocks noEditPoints="1"/>
          </p:cNvSpPr>
          <p:nvPr/>
        </p:nvSpPr>
        <p:spPr bwMode="auto">
          <a:xfrm>
            <a:off x="7349191" y="3026255"/>
            <a:ext cx="374399" cy="290898"/>
          </a:xfrm>
          <a:custGeom>
            <a:avLst/>
            <a:gdLst/>
            <a:ahLst/>
            <a:cxnLst>
              <a:cxn ang="0">
                <a:pos x="50" y="40"/>
              </a:cxn>
              <a:cxn ang="0">
                <a:pos x="40" y="50"/>
              </a:cxn>
              <a:cxn ang="0">
                <a:pos x="10" y="50"/>
              </a:cxn>
              <a:cxn ang="0">
                <a:pos x="0" y="40"/>
              </a:cxn>
              <a:cxn ang="0">
                <a:pos x="0" y="10"/>
              </a:cxn>
              <a:cxn ang="0">
                <a:pos x="10" y="0"/>
              </a:cxn>
              <a:cxn ang="0">
                <a:pos x="40" y="0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2" y="4"/>
              </a:cxn>
              <a:cxn ang="0">
                <a:pos x="41" y="5"/>
              </a:cxn>
              <a:cxn ang="0">
                <a:pos x="40" y="4"/>
              </a:cxn>
              <a:cxn ang="0">
                <a:pos x="10" y="4"/>
              </a:cxn>
              <a:cxn ang="0">
                <a:pos x="4" y="10"/>
              </a:cxn>
              <a:cxn ang="0">
                <a:pos x="4" y="40"/>
              </a:cxn>
              <a:cxn ang="0">
                <a:pos x="10" y="46"/>
              </a:cxn>
              <a:cxn ang="0">
                <a:pos x="40" y="46"/>
              </a:cxn>
              <a:cxn ang="0">
                <a:pos x="45" y="40"/>
              </a:cxn>
              <a:cxn ang="0">
                <a:pos x="45" y="35"/>
              </a:cxn>
              <a:cxn ang="0">
                <a:pos x="46" y="35"/>
              </a:cxn>
              <a:cxn ang="0">
                <a:pos x="48" y="32"/>
              </a:cxn>
              <a:cxn ang="0">
                <a:pos x="49" y="32"/>
              </a:cxn>
              <a:cxn ang="0">
                <a:pos x="50" y="33"/>
              </a:cxn>
              <a:cxn ang="0">
                <a:pos x="50" y="40"/>
              </a:cxn>
              <a:cxn ang="0">
                <a:pos x="57" y="17"/>
              </a:cxn>
              <a:cxn ang="0">
                <a:pos x="33" y="41"/>
              </a:cxn>
              <a:cxn ang="0">
                <a:pos x="23" y="41"/>
              </a:cxn>
              <a:cxn ang="0">
                <a:pos x="23" y="31"/>
              </a:cxn>
              <a:cxn ang="0">
                <a:pos x="47" y="7"/>
              </a:cxn>
              <a:cxn ang="0">
                <a:pos x="57" y="17"/>
              </a:cxn>
              <a:cxn ang="0">
                <a:pos x="36" y="33"/>
              </a:cxn>
              <a:cxn ang="0">
                <a:pos x="30" y="28"/>
              </a:cxn>
              <a:cxn ang="0">
                <a:pos x="26" y="32"/>
              </a:cxn>
              <a:cxn ang="0">
                <a:pos x="26" y="34"/>
              </a:cxn>
              <a:cxn ang="0">
                <a:pos x="29" y="34"/>
              </a:cxn>
              <a:cxn ang="0">
                <a:pos x="29" y="38"/>
              </a:cxn>
              <a:cxn ang="0">
                <a:pos x="31" y="38"/>
              </a:cxn>
              <a:cxn ang="0">
                <a:pos x="36" y="33"/>
              </a:cxn>
              <a:cxn ang="0">
                <a:pos x="46" y="12"/>
              </a:cxn>
              <a:cxn ang="0">
                <a:pos x="34" y="24"/>
              </a:cxn>
              <a:cxn ang="0">
                <a:pos x="33" y="26"/>
              </a:cxn>
              <a:cxn ang="0">
                <a:pos x="35" y="26"/>
              </a:cxn>
              <a:cxn ang="0">
                <a:pos x="47" y="13"/>
              </a:cxn>
              <a:cxn ang="0">
                <a:pos x="47" y="12"/>
              </a:cxn>
              <a:cxn ang="0">
                <a:pos x="46" y="12"/>
              </a:cxn>
              <a:cxn ang="0">
                <a:pos x="59" y="15"/>
              </a:cxn>
              <a:cxn ang="0">
                <a:pos x="49" y="4"/>
              </a:cxn>
              <a:cxn ang="0">
                <a:pos x="52" y="1"/>
              </a:cxn>
              <a:cxn ang="0">
                <a:pos x="57" y="1"/>
              </a:cxn>
              <a:cxn ang="0">
                <a:pos x="62" y="7"/>
              </a:cxn>
              <a:cxn ang="0">
                <a:pos x="62" y="11"/>
              </a:cxn>
              <a:cxn ang="0">
                <a:pos x="59" y="15"/>
              </a:cxn>
            </a:cxnLst>
            <a:rect l="0" t="0" r="r" b="b"/>
            <a:pathLst>
              <a:path w="64" h="50">
                <a:moveTo>
                  <a:pt x="50" y="40"/>
                </a:moveTo>
                <a:cubicBezTo>
                  <a:pt x="50" y="46"/>
                  <a:pt x="45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3" y="0"/>
                  <a:pt x="44" y="1"/>
                </a:cubicBezTo>
                <a:cubicBezTo>
                  <a:pt x="44" y="1"/>
                  <a:pt x="44" y="1"/>
                  <a:pt x="45" y="2"/>
                </a:cubicBezTo>
                <a:cubicBezTo>
                  <a:pt x="45" y="2"/>
                  <a:pt x="45" y="2"/>
                  <a:pt x="44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4"/>
                  <a:pt x="4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4"/>
                  <a:pt x="4" y="7"/>
                  <a:pt x="4" y="1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3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3"/>
                  <a:pt x="45" y="40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6" y="35"/>
                  <a:pt x="46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lnTo>
                  <a:pt x="50" y="40"/>
                </a:lnTo>
                <a:close/>
                <a:moveTo>
                  <a:pt x="57" y="17"/>
                </a:moveTo>
                <a:cubicBezTo>
                  <a:pt x="33" y="41"/>
                  <a:pt x="33" y="41"/>
                  <a:pt x="3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7"/>
                </a:lnTo>
                <a:close/>
                <a:moveTo>
                  <a:pt x="36" y="33"/>
                </a:moveTo>
                <a:cubicBezTo>
                  <a:pt x="30" y="28"/>
                  <a:pt x="30" y="28"/>
                  <a:pt x="30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4"/>
                  <a:pt x="26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3"/>
                </a:lnTo>
                <a:close/>
                <a:moveTo>
                  <a:pt x="46" y="12"/>
                </a:moveTo>
                <a:cubicBezTo>
                  <a:pt x="34" y="24"/>
                  <a:pt x="34" y="24"/>
                  <a:pt x="34" y="24"/>
                </a:cubicBezTo>
                <a:cubicBezTo>
                  <a:pt x="33" y="25"/>
                  <a:pt x="33" y="25"/>
                  <a:pt x="33" y="26"/>
                </a:cubicBezTo>
                <a:cubicBezTo>
                  <a:pt x="34" y="26"/>
                  <a:pt x="34" y="26"/>
                  <a:pt x="35" y="26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7" y="12"/>
                  <a:pt x="46" y="12"/>
                  <a:pt x="46" y="12"/>
                </a:cubicBezTo>
                <a:close/>
                <a:moveTo>
                  <a:pt x="59" y="15"/>
                </a:moveTo>
                <a:cubicBezTo>
                  <a:pt x="49" y="4"/>
                  <a:pt x="49" y="4"/>
                  <a:pt x="49" y="4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6" y="0"/>
                  <a:pt x="57" y="1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8"/>
                  <a:pt x="64" y="10"/>
                  <a:pt x="62" y="11"/>
                </a:cubicBezTo>
                <a:lnTo>
                  <a:pt x="59" y="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248"/>
          <p:cNvSpPr>
            <a:spLocks noEditPoints="1"/>
          </p:cNvSpPr>
          <p:nvPr/>
        </p:nvSpPr>
        <p:spPr bwMode="auto">
          <a:xfrm>
            <a:off x="5162001" y="4623111"/>
            <a:ext cx="346139" cy="282237"/>
          </a:xfrm>
          <a:custGeom>
            <a:avLst/>
            <a:gdLst/>
            <a:ahLst/>
            <a:cxnLst>
              <a:cxn ang="0">
                <a:pos x="24" y="49"/>
              </a:cxn>
              <a:cxn ang="0">
                <a:pos x="11" y="49"/>
              </a:cxn>
              <a:cxn ang="0">
                <a:pos x="0" y="38"/>
              </a:cxn>
              <a:cxn ang="0">
                <a:pos x="0" y="11"/>
              </a:cxn>
              <a:cxn ang="0">
                <a:pos x="11" y="0"/>
              </a:cxn>
              <a:cxn ang="0">
                <a:pos x="24" y="0"/>
              </a:cxn>
              <a:cxn ang="0">
                <a:pos x="25" y="2"/>
              </a:cxn>
              <a:cxn ang="0">
                <a:pos x="24" y="5"/>
              </a:cxn>
              <a:cxn ang="0">
                <a:pos x="11" y="5"/>
              </a:cxn>
              <a:cxn ang="0">
                <a:pos x="5" y="11"/>
              </a:cxn>
              <a:cxn ang="0">
                <a:pos x="5" y="38"/>
              </a:cxn>
              <a:cxn ang="0">
                <a:pos x="11" y="44"/>
              </a:cxn>
              <a:cxn ang="0">
                <a:pos x="22" y="44"/>
              </a:cxn>
              <a:cxn ang="0">
                <a:pos x="25" y="45"/>
              </a:cxn>
              <a:cxn ang="0">
                <a:pos x="24" y="49"/>
              </a:cxn>
              <a:cxn ang="0">
                <a:pos x="59" y="26"/>
              </a:cxn>
              <a:cxn ang="0">
                <a:pos x="39" y="47"/>
              </a:cxn>
              <a:cxn ang="0">
                <a:pos x="37" y="48"/>
              </a:cxn>
              <a:cxn ang="0">
                <a:pos x="34" y="45"/>
              </a:cxn>
              <a:cxn ang="0">
                <a:pos x="34" y="34"/>
              </a:cxn>
              <a:cxn ang="0">
                <a:pos x="17" y="34"/>
              </a:cxn>
              <a:cxn ang="0">
                <a:pos x="15" y="32"/>
              </a:cxn>
              <a:cxn ang="0">
                <a:pos x="15" y="17"/>
              </a:cxn>
              <a:cxn ang="0">
                <a:pos x="17" y="15"/>
              </a:cxn>
              <a:cxn ang="0">
                <a:pos x="34" y="15"/>
              </a:cxn>
              <a:cxn ang="0">
                <a:pos x="34" y="4"/>
              </a:cxn>
              <a:cxn ang="0">
                <a:pos x="37" y="2"/>
              </a:cxn>
              <a:cxn ang="0">
                <a:pos x="39" y="2"/>
              </a:cxn>
              <a:cxn ang="0">
                <a:pos x="59" y="23"/>
              </a:cxn>
              <a:cxn ang="0">
                <a:pos x="60" y="25"/>
              </a:cxn>
              <a:cxn ang="0">
                <a:pos x="59" y="26"/>
              </a:cxn>
            </a:cxnLst>
            <a:rect l="0" t="0" r="r" b="b"/>
            <a:pathLst>
              <a:path w="60" h="49">
                <a:moveTo>
                  <a:pt x="24" y="49"/>
                </a:moveTo>
                <a:cubicBezTo>
                  <a:pt x="11" y="49"/>
                  <a:pt x="11" y="49"/>
                  <a:pt x="11" y="49"/>
                </a:cubicBezTo>
                <a:cubicBezTo>
                  <a:pt x="5" y="49"/>
                  <a:pt x="0" y="44"/>
                  <a:pt x="0" y="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5" y="1"/>
                  <a:pt x="25" y="2"/>
                </a:cubicBezTo>
                <a:cubicBezTo>
                  <a:pt x="25" y="3"/>
                  <a:pt x="25" y="5"/>
                  <a:pt x="24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8" y="5"/>
                  <a:pt x="5" y="8"/>
                  <a:pt x="5" y="11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8" y="44"/>
                  <a:pt x="11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4"/>
                  <a:pt x="25" y="44"/>
                  <a:pt x="25" y="45"/>
                </a:cubicBezTo>
                <a:cubicBezTo>
                  <a:pt x="25" y="46"/>
                  <a:pt x="25" y="49"/>
                  <a:pt x="24" y="49"/>
                </a:cubicBezTo>
                <a:close/>
                <a:moveTo>
                  <a:pt x="59" y="26"/>
                </a:moveTo>
                <a:cubicBezTo>
                  <a:pt x="39" y="47"/>
                  <a:pt x="39" y="47"/>
                  <a:pt x="39" y="47"/>
                </a:cubicBezTo>
                <a:cubicBezTo>
                  <a:pt x="38" y="48"/>
                  <a:pt x="38" y="48"/>
                  <a:pt x="37" y="48"/>
                </a:cubicBezTo>
                <a:cubicBezTo>
                  <a:pt x="36" y="48"/>
                  <a:pt x="34" y="47"/>
                  <a:pt x="34" y="45"/>
                </a:cubicBezTo>
                <a:cubicBezTo>
                  <a:pt x="34" y="34"/>
                  <a:pt x="34" y="34"/>
                  <a:pt x="34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6" y="34"/>
                  <a:pt x="15" y="33"/>
                  <a:pt x="15" y="32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6"/>
                  <a:pt x="16" y="15"/>
                  <a:pt x="1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3"/>
                  <a:pt x="36" y="2"/>
                  <a:pt x="37" y="2"/>
                </a:cubicBezTo>
                <a:cubicBezTo>
                  <a:pt x="38" y="2"/>
                  <a:pt x="38" y="2"/>
                  <a:pt x="39" y="2"/>
                </a:cubicBezTo>
                <a:cubicBezTo>
                  <a:pt x="59" y="23"/>
                  <a:pt x="59" y="23"/>
                  <a:pt x="59" y="23"/>
                </a:cubicBezTo>
                <a:cubicBezTo>
                  <a:pt x="60" y="23"/>
                  <a:pt x="60" y="24"/>
                  <a:pt x="60" y="25"/>
                </a:cubicBezTo>
                <a:cubicBezTo>
                  <a:pt x="60" y="25"/>
                  <a:pt x="60" y="26"/>
                  <a:pt x="59" y="2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4990395" y="3756712"/>
            <a:ext cx="214802" cy="2515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24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0" name="任意多边形 39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任意多边形 42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733423" y="152858"/>
            <a:ext cx="5824210" cy="182819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 </a:t>
            </a: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Methodology</a:t>
            </a:r>
          </a:p>
          <a:p>
            <a:pPr algn="l"/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/>
            <a:endParaRPr lang="en-US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789" y="1033162"/>
            <a:ext cx="80089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27" y="2929868"/>
            <a:ext cx="7125159" cy="81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457" y="5168307"/>
            <a:ext cx="4346787" cy="49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890" y="3837355"/>
            <a:ext cx="6728565" cy="91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458" y="6159828"/>
            <a:ext cx="1675774" cy="34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100" y="6159828"/>
            <a:ext cx="1684144" cy="36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左大括号 19"/>
          <p:cNvSpPr/>
          <p:nvPr/>
        </p:nvSpPr>
        <p:spPr>
          <a:xfrm>
            <a:off x="4254772" y="945973"/>
            <a:ext cx="370812" cy="13173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左大括号 20"/>
          <p:cNvSpPr/>
          <p:nvPr/>
        </p:nvSpPr>
        <p:spPr>
          <a:xfrm>
            <a:off x="4214315" y="3034789"/>
            <a:ext cx="451726" cy="349870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27066" y="1373830"/>
            <a:ext cx="4271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Unsupervised Proximity Loss</a:t>
            </a:r>
            <a:endParaRPr lang="zh-CN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27066" y="4533396"/>
            <a:ext cx="3596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Self-supervised Stance Loss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9173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64" grpId="0" animBg="1"/>
      <p:bldP spid="66" grpId="0" animBg="1"/>
      <p:bldP spid="69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3"/>
          <p:cNvSpPr txBox="1">
            <a:spLocks/>
          </p:cNvSpPr>
          <p:nvPr/>
        </p:nvSpPr>
        <p:spPr>
          <a:xfrm>
            <a:off x="6342831" y="2593110"/>
            <a:ext cx="214802" cy="2515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24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7669494" y="4163290"/>
            <a:ext cx="214802" cy="2515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24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6277828" y="5287839"/>
            <a:ext cx="214802" cy="2515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24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64" name="Freeform 24"/>
          <p:cNvSpPr>
            <a:spLocks noEditPoints="1"/>
          </p:cNvSpPr>
          <p:nvPr/>
        </p:nvSpPr>
        <p:spPr bwMode="auto">
          <a:xfrm>
            <a:off x="7096084" y="4908116"/>
            <a:ext cx="325801" cy="353800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138"/>
          <p:cNvSpPr>
            <a:spLocks noEditPoints="1"/>
          </p:cNvSpPr>
          <p:nvPr/>
        </p:nvSpPr>
        <p:spPr bwMode="auto">
          <a:xfrm>
            <a:off x="7349191" y="3026255"/>
            <a:ext cx="374399" cy="290898"/>
          </a:xfrm>
          <a:custGeom>
            <a:avLst/>
            <a:gdLst/>
            <a:ahLst/>
            <a:cxnLst>
              <a:cxn ang="0">
                <a:pos x="50" y="40"/>
              </a:cxn>
              <a:cxn ang="0">
                <a:pos x="40" y="50"/>
              </a:cxn>
              <a:cxn ang="0">
                <a:pos x="10" y="50"/>
              </a:cxn>
              <a:cxn ang="0">
                <a:pos x="0" y="40"/>
              </a:cxn>
              <a:cxn ang="0">
                <a:pos x="0" y="10"/>
              </a:cxn>
              <a:cxn ang="0">
                <a:pos x="10" y="0"/>
              </a:cxn>
              <a:cxn ang="0">
                <a:pos x="40" y="0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2" y="4"/>
              </a:cxn>
              <a:cxn ang="0">
                <a:pos x="41" y="5"/>
              </a:cxn>
              <a:cxn ang="0">
                <a:pos x="40" y="4"/>
              </a:cxn>
              <a:cxn ang="0">
                <a:pos x="10" y="4"/>
              </a:cxn>
              <a:cxn ang="0">
                <a:pos x="4" y="10"/>
              </a:cxn>
              <a:cxn ang="0">
                <a:pos x="4" y="40"/>
              </a:cxn>
              <a:cxn ang="0">
                <a:pos x="10" y="46"/>
              </a:cxn>
              <a:cxn ang="0">
                <a:pos x="40" y="46"/>
              </a:cxn>
              <a:cxn ang="0">
                <a:pos x="45" y="40"/>
              </a:cxn>
              <a:cxn ang="0">
                <a:pos x="45" y="35"/>
              </a:cxn>
              <a:cxn ang="0">
                <a:pos x="46" y="35"/>
              </a:cxn>
              <a:cxn ang="0">
                <a:pos x="48" y="32"/>
              </a:cxn>
              <a:cxn ang="0">
                <a:pos x="49" y="32"/>
              </a:cxn>
              <a:cxn ang="0">
                <a:pos x="50" y="33"/>
              </a:cxn>
              <a:cxn ang="0">
                <a:pos x="50" y="40"/>
              </a:cxn>
              <a:cxn ang="0">
                <a:pos x="57" y="17"/>
              </a:cxn>
              <a:cxn ang="0">
                <a:pos x="33" y="41"/>
              </a:cxn>
              <a:cxn ang="0">
                <a:pos x="23" y="41"/>
              </a:cxn>
              <a:cxn ang="0">
                <a:pos x="23" y="31"/>
              </a:cxn>
              <a:cxn ang="0">
                <a:pos x="47" y="7"/>
              </a:cxn>
              <a:cxn ang="0">
                <a:pos x="57" y="17"/>
              </a:cxn>
              <a:cxn ang="0">
                <a:pos x="36" y="33"/>
              </a:cxn>
              <a:cxn ang="0">
                <a:pos x="30" y="28"/>
              </a:cxn>
              <a:cxn ang="0">
                <a:pos x="26" y="32"/>
              </a:cxn>
              <a:cxn ang="0">
                <a:pos x="26" y="34"/>
              </a:cxn>
              <a:cxn ang="0">
                <a:pos x="29" y="34"/>
              </a:cxn>
              <a:cxn ang="0">
                <a:pos x="29" y="38"/>
              </a:cxn>
              <a:cxn ang="0">
                <a:pos x="31" y="38"/>
              </a:cxn>
              <a:cxn ang="0">
                <a:pos x="36" y="33"/>
              </a:cxn>
              <a:cxn ang="0">
                <a:pos x="46" y="12"/>
              </a:cxn>
              <a:cxn ang="0">
                <a:pos x="34" y="24"/>
              </a:cxn>
              <a:cxn ang="0">
                <a:pos x="33" y="26"/>
              </a:cxn>
              <a:cxn ang="0">
                <a:pos x="35" y="26"/>
              </a:cxn>
              <a:cxn ang="0">
                <a:pos x="47" y="13"/>
              </a:cxn>
              <a:cxn ang="0">
                <a:pos x="47" y="12"/>
              </a:cxn>
              <a:cxn ang="0">
                <a:pos x="46" y="12"/>
              </a:cxn>
              <a:cxn ang="0">
                <a:pos x="59" y="15"/>
              </a:cxn>
              <a:cxn ang="0">
                <a:pos x="49" y="4"/>
              </a:cxn>
              <a:cxn ang="0">
                <a:pos x="52" y="1"/>
              </a:cxn>
              <a:cxn ang="0">
                <a:pos x="57" y="1"/>
              </a:cxn>
              <a:cxn ang="0">
                <a:pos x="62" y="7"/>
              </a:cxn>
              <a:cxn ang="0">
                <a:pos x="62" y="11"/>
              </a:cxn>
              <a:cxn ang="0">
                <a:pos x="59" y="15"/>
              </a:cxn>
            </a:cxnLst>
            <a:rect l="0" t="0" r="r" b="b"/>
            <a:pathLst>
              <a:path w="64" h="50">
                <a:moveTo>
                  <a:pt x="50" y="40"/>
                </a:moveTo>
                <a:cubicBezTo>
                  <a:pt x="50" y="46"/>
                  <a:pt x="45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3" y="0"/>
                  <a:pt x="44" y="1"/>
                </a:cubicBezTo>
                <a:cubicBezTo>
                  <a:pt x="44" y="1"/>
                  <a:pt x="44" y="1"/>
                  <a:pt x="45" y="2"/>
                </a:cubicBezTo>
                <a:cubicBezTo>
                  <a:pt x="45" y="2"/>
                  <a:pt x="45" y="2"/>
                  <a:pt x="44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4"/>
                  <a:pt x="4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4"/>
                  <a:pt x="4" y="7"/>
                  <a:pt x="4" y="1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3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3"/>
                  <a:pt x="45" y="40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6" y="35"/>
                  <a:pt x="46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lnTo>
                  <a:pt x="50" y="40"/>
                </a:lnTo>
                <a:close/>
                <a:moveTo>
                  <a:pt x="57" y="17"/>
                </a:moveTo>
                <a:cubicBezTo>
                  <a:pt x="33" y="41"/>
                  <a:pt x="33" y="41"/>
                  <a:pt x="3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7"/>
                </a:lnTo>
                <a:close/>
                <a:moveTo>
                  <a:pt x="36" y="33"/>
                </a:moveTo>
                <a:cubicBezTo>
                  <a:pt x="30" y="28"/>
                  <a:pt x="30" y="28"/>
                  <a:pt x="30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4"/>
                  <a:pt x="26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3"/>
                </a:lnTo>
                <a:close/>
                <a:moveTo>
                  <a:pt x="46" y="12"/>
                </a:moveTo>
                <a:cubicBezTo>
                  <a:pt x="34" y="24"/>
                  <a:pt x="34" y="24"/>
                  <a:pt x="34" y="24"/>
                </a:cubicBezTo>
                <a:cubicBezTo>
                  <a:pt x="33" y="25"/>
                  <a:pt x="33" y="25"/>
                  <a:pt x="33" y="26"/>
                </a:cubicBezTo>
                <a:cubicBezTo>
                  <a:pt x="34" y="26"/>
                  <a:pt x="34" y="26"/>
                  <a:pt x="35" y="26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7" y="12"/>
                  <a:pt x="46" y="12"/>
                  <a:pt x="46" y="12"/>
                </a:cubicBezTo>
                <a:close/>
                <a:moveTo>
                  <a:pt x="59" y="15"/>
                </a:moveTo>
                <a:cubicBezTo>
                  <a:pt x="49" y="4"/>
                  <a:pt x="49" y="4"/>
                  <a:pt x="49" y="4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6" y="0"/>
                  <a:pt x="57" y="1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8"/>
                  <a:pt x="64" y="10"/>
                  <a:pt x="62" y="11"/>
                </a:cubicBezTo>
                <a:lnTo>
                  <a:pt x="59" y="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248"/>
          <p:cNvSpPr>
            <a:spLocks noEditPoints="1"/>
          </p:cNvSpPr>
          <p:nvPr/>
        </p:nvSpPr>
        <p:spPr bwMode="auto">
          <a:xfrm>
            <a:off x="5162001" y="4623111"/>
            <a:ext cx="346139" cy="282237"/>
          </a:xfrm>
          <a:custGeom>
            <a:avLst/>
            <a:gdLst/>
            <a:ahLst/>
            <a:cxnLst>
              <a:cxn ang="0">
                <a:pos x="24" y="49"/>
              </a:cxn>
              <a:cxn ang="0">
                <a:pos x="11" y="49"/>
              </a:cxn>
              <a:cxn ang="0">
                <a:pos x="0" y="38"/>
              </a:cxn>
              <a:cxn ang="0">
                <a:pos x="0" y="11"/>
              </a:cxn>
              <a:cxn ang="0">
                <a:pos x="11" y="0"/>
              </a:cxn>
              <a:cxn ang="0">
                <a:pos x="24" y="0"/>
              </a:cxn>
              <a:cxn ang="0">
                <a:pos x="25" y="2"/>
              </a:cxn>
              <a:cxn ang="0">
                <a:pos x="24" y="5"/>
              </a:cxn>
              <a:cxn ang="0">
                <a:pos x="11" y="5"/>
              </a:cxn>
              <a:cxn ang="0">
                <a:pos x="5" y="11"/>
              </a:cxn>
              <a:cxn ang="0">
                <a:pos x="5" y="38"/>
              </a:cxn>
              <a:cxn ang="0">
                <a:pos x="11" y="44"/>
              </a:cxn>
              <a:cxn ang="0">
                <a:pos x="22" y="44"/>
              </a:cxn>
              <a:cxn ang="0">
                <a:pos x="25" y="45"/>
              </a:cxn>
              <a:cxn ang="0">
                <a:pos x="24" y="49"/>
              </a:cxn>
              <a:cxn ang="0">
                <a:pos x="59" y="26"/>
              </a:cxn>
              <a:cxn ang="0">
                <a:pos x="39" y="47"/>
              </a:cxn>
              <a:cxn ang="0">
                <a:pos x="37" y="48"/>
              </a:cxn>
              <a:cxn ang="0">
                <a:pos x="34" y="45"/>
              </a:cxn>
              <a:cxn ang="0">
                <a:pos x="34" y="34"/>
              </a:cxn>
              <a:cxn ang="0">
                <a:pos x="17" y="34"/>
              </a:cxn>
              <a:cxn ang="0">
                <a:pos x="15" y="32"/>
              </a:cxn>
              <a:cxn ang="0">
                <a:pos x="15" y="17"/>
              </a:cxn>
              <a:cxn ang="0">
                <a:pos x="17" y="15"/>
              </a:cxn>
              <a:cxn ang="0">
                <a:pos x="34" y="15"/>
              </a:cxn>
              <a:cxn ang="0">
                <a:pos x="34" y="4"/>
              </a:cxn>
              <a:cxn ang="0">
                <a:pos x="37" y="2"/>
              </a:cxn>
              <a:cxn ang="0">
                <a:pos x="39" y="2"/>
              </a:cxn>
              <a:cxn ang="0">
                <a:pos x="59" y="23"/>
              </a:cxn>
              <a:cxn ang="0">
                <a:pos x="60" y="25"/>
              </a:cxn>
              <a:cxn ang="0">
                <a:pos x="59" y="26"/>
              </a:cxn>
            </a:cxnLst>
            <a:rect l="0" t="0" r="r" b="b"/>
            <a:pathLst>
              <a:path w="60" h="49">
                <a:moveTo>
                  <a:pt x="24" y="49"/>
                </a:moveTo>
                <a:cubicBezTo>
                  <a:pt x="11" y="49"/>
                  <a:pt x="11" y="49"/>
                  <a:pt x="11" y="49"/>
                </a:cubicBezTo>
                <a:cubicBezTo>
                  <a:pt x="5" y="49"/>
                  <a:pt x="0" y="44"/>
                  <a:pt x="0" y="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5" y="1"/>
                  <a:pt x="25" y="2"/>
                </a:cubicBezTo>
                <a:cubicBezTo>
                  <a:pt x="25" y="3"/>
                  <a:pt x="25" y="5"/>
                  <a:pt x="24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8" y="5"/>
                  <a:pt x="5" y="8"/>
                  <a:pt x="5" y="11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8" y="44"/>
                  <a:pt x="11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4"/>
                  <a:pt x="25" y="44"/>
                  <a:pt x="25" y="45"/>
                </a:cubicBezTo>
                <a:cubicBezTo>
                  <a:pt x="25" y="46"/>
                  <a:pt x="25" y="49"/>
                  <a:pt x="24" y="49"/>
                </a:cubicBezTo>
                <a:close/>
                <a:moveTo>
                  <a:pt x="59" y="26"/>
                </a:moveTo>
                <a:cubicBezTo>
                  <a:pt x="39" y="47"/>
                  <a:pt x="39" y="47"/>
                  <a:pt x="39" y="47"/>
                </a:cubicBezTo>
                <a:cubicBezTo>
                  <a:pt x="38" y="48"/>
                  <a:pt x="38" y="48"/>
                  <a:pt x="37" y="48"/>
                </a:cubicBezTo>
                <a:cubicBezTo>
                  <a:pt x="36" y="48"/>
                  <a:pt x="34" y="47"/>
                  <a:pt x="34" y="45"/>
                </a:cubicBezTo>
                <a:cubicBezTo>
                  <a:pt x="34" y="34"/>
                  <a:pt x="34" y="34"/>
                  <a:pt x="34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6" y="34"/>
                  <a:pt x="15" y="33"/>
                  <a:pt x="15" y="32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6"/>
                  <a:pt x="16" y="15"/>
                  <a:pt x="1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3"/>
                  <a:pt x="36" y="2"/>
                  <a:pt x="37" y="2"/>
                </a:cubicBezTo>
                <a:cubicBezTo>
                  <a:pt x="38" y="2"/>
                  <a:pt x="38" y="2"/>
                  <a:pt x="39" y="2"/>
                </a:cubicBezTo>
                <a:cubicBezTo>
                  <a:pt x="59" y="23"/>
                  <a:pt x="59" y="23"/>
                  <a:pt x="59" y="23"/>
                </a:cubicBezTo>
                <a:cubicBezTo>
                  <a:pt x="60" y="23"/>
                  <a:pt x="60" y="24"/>
                  <a:pt x="60" y="25"/>
                </a:cubicBezTo>
                <a:cubicBezTo>
                  <a:pt x="60" y="25"/>
                  <a:pt x="60" y="26"/>
                  <a:pt x="59" y="2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4990395" y="3756712"/>
            <a:ext cx="214802" cy="2515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24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0" name="任意多边形 39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任意多边形 42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733423" y="152858"/>
            <a:ext cx="5824210" cy="116031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 Methodology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/>
            <a:endParaRPr lang="en-US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88" y="3171704"/>
            <a:ext cx="5135336" cy="43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191" y="2142260"/>
            <a:ext cx="79438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241" y="908905"/>
            <a:ext cx="2104997" cy="4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877" y="1529561"/>
            <a:ext cx="2023544" cy="38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左大括号 1"/>
          <p:cNvSpPr/>
          <p:nvPr/>
        </p:nvSpPr>
        <p:spPr>
          <a:xfrm>
            <a:off x="4426176" y="981778"/>
            <a:ext cx="288609" cy="162853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11" y="3771556"/>
            <a:ext cx="9738364" cy="326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3423" y="1535657"/>
            <a:ext cx="3550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Supervised Fake News Loss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13406" y="886450"/>
            <a:ext cx="4173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News contextual </a:t>
            </a:r>
            <a:r>
              <a:rPr lang="en-US" altLang="zh-CN" sz="2400" dirty="0"/>
              <a:t>representation</a:t>
            </a:r>
            <a:endParaRPr lang="zh-CN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562" y="1401845"/>
            <a:ext cx="3419841" cy="32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0605838" y="1313176"/>
            <a:ext cx="360041" cy="45719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75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64" grpId="0" animBg="1"/>
      <p:bldP spid="66" grpId="0" animBg="1"/>
      <p:bldP spid="69" grpId="0" animBg="1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26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heme/theme1.xml><?xml version="1.0" encoding="utf-8"?>
<a:theme xmlns:a="http://schemas.openxmlformats.org/drawingml/2006/main" name="自定义设计方案">
  <a:themeElements>
    <a:clrScheme name="自定义 9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366"/>
      </a:accent1>
      <a:accent2>
        <a:srgbClr val="003366"/>
      </a:accent2>
      <a:accent3>
        <a:srgbClr val="003366"/>
      </a:accent3>
      <a:accent4>
        <a:srgbClr val="003366"/>
      </a:accent4>
      <a:accent5>
        <a:srgbClr val="003366"/>
      </a:accent5>
      <a:accent6>
        <a:srgbClr val="003366"/>
      </a:accent6>
      <a:hlink>
        <a:srgbClr val="003366"/>
      </a:hlink>
      <a:folHlink>
        <a:srgbClr val="003366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280</Words>
  <Application>Microsoft Office PowerPoint</Application>
  <PresentationFormat>自定义</PresentationFormat>
  <Paragraphs>108</Paragraphs>
  <Slides>15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2016-09-20T02:06:25Z</dcterms:created>
  <dcterms:modified xsi:type="dcterms:W3CDTF">2021-06-06T05:50:06Z</dcterms:modified>
</cp:coreProperties>
</file>